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7"/>
  </p:notesMasterIdLst>
  <p:handoutMasterIdLst>
    <p:handoutMasterId r:id="rId28"/>
  </p:handoutMasterIdLst>
  <p:sldIdLst>
    <p:sldId id="2772" r:id="rId2"/>
    <p:sldId id="2924" r:id="rId3"/>
    <p:sldId id="2902" r:id="rId4"/>
    <p:sldId id="2903" r:id="rId5"/>
    <p:sldId id="2904" r:id="rId6"/>
    <p:sldId id="2882" r:id="rId7"/>
    <p:sldId id="313" r:id="rId8"/>
    <p:sldId id="436" r:id="rId9"/>
    <p:sldId id="316" r:id="rId10"/>
    <p:sldId id="2906" r:id="rId11"/>
    <p:sldId id="277" r:id="rId12"/>
    <p:sldId id="2917" r:id="rId13"/>
    <p:sldId id="2918" r:id="rId14"/>
    <p:sldId id="2919" r:id="rId15"/>
    <p:sldId id="2921" r:id="rId16"/>
    <p:sldId id="2922" r:id="rId17"/>
    <p:sldId id="2923" r:id="rId18"/>
    <p:sldId id="306" r:id="rId19"/>
    <p:sldId id="2905" r:id="rId20"/>
    <p:sldId id="2888" r:id="rId21"/>
    <p:sldId id="2891" r:id="rId22"/>
    <p:sldId id="2889" r:id="rId23"/>
    <p:sldId id="2890" r:id="rId24"/>
    <p:sldId id="2892" r:id="rId25"/>
    <p:sldId id="2893" r:id="rId26"/>
  </p:sldIdLst>
  <p:sldSz cx="12192000" cy="6858000"/>
  <p:notesSz cx="6796088" cy="9925050"/>
  <p:embeddedFontLst>
    <p:embeddedFont>
      <p:font typeface="Book Antiqua" panose="02040602050305030304" pitchFamily="18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Wingdings 3" panose="05040102010807070707" pitchFamily="18" charset="2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Arial Rounded MT Bold" panose="020B0604020202020204" charset="0"/>
      <p:regular r:id="rId39"/>
      <p:bold r:id="rId4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4D4D4D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81689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2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9EC8E3B-6D49-4B32-B3B7-58E8F503CCEA}" type="slidenum">
              <a:rPr lang="de-DE" smtClean="0">
                <a:latin typeface="Arial" charset="0"/>
              </a:rPr>
              <a:pPr/>
              <a:t>7</a:t>
            </a:fld>
            <a:endParaRPr lang="de-DE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27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79E80C0-1F00-496A-8924-3F8E13D9D8B8}" type="slidenum">
              <a:rPr lang="de-DE" smtClean="0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19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23AA263-31C2-4E49-87E5-FD5D936021B8}" type="slidenum">
              <a:rPr lang="de-DE" smtClean="0">
                <a:latin typeface="Arial" charset="0"/>
              </a:rPr>
              <a:pPr/>
              <a:t>9</a:t>
            </a:fld>
            <a:endParaRPr lang="de-DE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28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23AA263-31C2-4E49-87E5-FD5D936021B8}" type="slidenum">
              <a:rPr lang="de-DE" smtClean="0">
                <a:latin typeface="Arial" charset="0"/>
              </a:rPr>
              <a:pPr/>
              <a:t>10</a:t>
            </a:fld>
            <a:endParaRPr lang="de-DE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97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74AEDEE4-04B5-48FF-9C44-9D400CBB4E47}" type="slidenum">
              <a:rPr lang="de-DE" smtClean="0">
                <a:latin typeface="Arial" charset="0"/>
              </a:rPr>
              <a:pPr/>
              <a:t>11</a:t>
            </a:fld>
            <a:endParaRPr lang="de-DE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41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DE3C53F-F4F9-4C6C-A0F7-B91B3D5FA431}" type="slidenum">
              <a:rPr lang="de-DE" smtClean="0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69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78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E12F8D-9D48-4B36-B8A0-7FA94F58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noProof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8.bin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4.wmf"/><Relationship Id="rId5" Type="http://schemas.openxmlformats.org/officeDocument/2006/relationships/image" Target="../media/image61.png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7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5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w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9.emf"/><Relationship Id="rId10" Type="http://schemas.openxmlformats.org/officeDocument/2006/relationships/image" Target="../media/image15.emf"/><Relationship Id="rId4" Type="http://schemas.openxmlformats.org/officeDocument/2006/relationships/image" Target="../media/image39.png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1.wmf"/><Relationship Id="rId17" Type="http://schemas.openxmlformats.org/officeDocument/2006/relationships/image" Target="../media/image17.emf"/><Relationship Id="rId2" Type="http://schemas.openxmlformats.org/officeDocument/2006/relationships/tags" Target="../tags/tag4.xml"/><Relationship Id="rId16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54.png"/><Relationship Id="rId15" Type="http://schemas.openxmlformats.org/officeDocument/2006/relationships/image" Target="../media/image13.emf"/><Relationship Id="rId10" Type="http://schemas.openxmlformats.org/officeDocument/2006/relationships/image" Target="../media/image20.w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de-DE" sz="3200" kern="0" dirty="0" err="1">
                <a:solidFill>
                  <a:srgbClr val="1F5394"/>
                </a:solidFill>
                <a:latin typeface="Arial" charset="0"/>
              </a:rPr>
              <a:t>Discrete</a:t>
            </a:r>
            <a:r>
              <a:rPr lang="de-DE" sz="3200" kern="0" dirty="0">
                <a:solidFill>
                  <a:srgbClr val="1F5394"/>
                </a:solidFill>
                <a:latin typeface="Arial" charset="0"/>
              </a:rPr>
              <a:t>-Time Analysis </a:t>
            </a:r>
            <a:r>
              <a:rPr lang="de-DE" sz="3200" kern="0" dirty="0" err="1">
                <a:solidFill>
                  <a:srgbClr val="1F5394"/>
                </a:solidFill>
                <a:latin typeface="Arial" charset="0"/>
              </a:rPr>
              <a:t>of</a:t>
            </a:r>
            <a:r>
              <a:rPr lang="de-DE" sz="3200" kern="0" dirty="0">
                <a:solidFill>
                  <a:srgbClr val="1F5394"/>
                </a:solidFill>
                <a:latin typeface="Arial" charset="0"/>
              </a:rPr>
              <a:t> GI/GI/1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Internet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Things (IoT)</a:t>
            </a: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</a:t>
            </a:r>
            <a:r>
              <a:rPr kumimoji="0" lang="de-DE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de-DE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1923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6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Lindley </a:t>
            </a:r>
            <a:r>
              <a:rPr lang="de-DE" dirty="0" err="1"/>
              <a:t>Recursion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GI/GI/1 Delay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6BB41757-9A83-40C0-ACC8-E2D9E2AD0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 Lindley recursion for </a:t>
                </a:r>
                <a:r>
                  <a:rPr lang="en-US" b="1" dirty="0">
                    <a:solidFill>
                      <a:schemeClr val="accent5"/>
                    </a:solidFill>
                  </a:rPr>
                  <a:t>non-stationary GI/GI/1 </a:t>
                </a:r>
                <a:r>
                  <a:rPr lang="en-US" dirty="0"/>
                  <a:t>delay systems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Discrete Lindley recursion for </a:t>
                </a:r>
                <a:r>
                  <a:rPr lang="en-US" b="1" dirty="0">
                    <a:solidFill>
                      <a:schemeClr val="accent5"/>
                    </a:solidFill>
                  </a:rPr>
                  <a:t>stationary GI/GI/1 </a:t>
                </a:r>
                <a:r>
                  <a:rPr lang="en-US" dirty="0"/>
                  <a:t>delay systems: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Waiting time as cumulative distribution function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Discrete-time Lindley equation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6BB41757-9A83-40C0-ACC8-E2D9E2AD0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152B9D-DCA2-4C99-94BB-4B5AE0422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194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868457"/>
              </p:ext>
            </p:extLst>
          </p:nvPr>
        </p:nvGraphicFramePr>
        <p:xfrm>
          <a:off x="735980" y="1219200"/>
          <a:ext cx="51927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Equation" r:id="rId6" imgW="2882880" imgH="469800" progId="Equation.DSMT4">
                  <p:embed/>
                </p:oleObj>
              </mc:Choice>
              <mc:Fallback>
                <p:oleObj name="Equation" r:id="rId6" imgW="2882880" imgH="469800" progId="Equation.DSMT4">
                  <p:embed/>
                  <p:pic>
                    <p:nvPicPr>
                      <p:cNvPr id="194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80" y="1219200"/>
                        <a:ext cx="5192713" cy="8477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E9856FBC-6FC8-44B8-957D-BF68918182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43845"/>
              </p:ext>
            </p:extLst>
          </p:nvPr>
        </p:nvGraphicFramePr>
        <p:xfrm>
          <a:off x="735980" y="2743200"/>
          <a:ext cx="2594602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7" name="Equation" r:id="rId8" imgW="1460160" imgH="419040" progId="Equation.DSMT4">
                  <p:embed/>
                </p:oleObj>
              </mc:Choice>
              <mc:Fallback>
                <p:oleObj name="Equation" r:id="rId8" imgW="1460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5980" y="2743200"/>
                        <a:ext cx="2594602" cy="7445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85EA47A5-119B-4259-9127-E212D7CB5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208279"/>
              </p:ext>
            </p:extLst>
          </p:nvPr>
        </p:nvGraphicFramePr>
        <p:xfrm>
          <a:off x="810710" y="3962400"/>
          <a:ext cx="530383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Equation" r:id="rId10" imgW="3213000" imgH="419040" progId="">
                  <p:embed/>
                </p:oleObj>
              </mc:Choice>
              <mc:Fallback>
                <p:oleObj name="Equation" r:id="rId10" imgW="3213000" imgH="419040" progId="">
                  <p:embed/>
                  <p:pic>
                    <p:nvPicPr>
                      <p:cNvPr id="307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10" y="3962400"/>
                        <a:ext cx="5303837" cy="693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F5A6C557-3B55-43BE-9947-5061BD9EA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76031"/>
              </p:ext>
            </p:extLst>
          </p:nvPr>
        </p:nvGraphicFramePr>
        <p:xfrm>
          <a:off x="820003" y="5156277"/>
          <a:ext cx="31591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9" name="Equation" r:id="rId12" imgW="1752600" imgH="419100" progId="">
                  <p:embed/>
                </p:oleObj>
              </mc:Choice>
              <mc:Fallback>
                <p:oleObj name="Equation" r:id="rId12" imgW="1752600" imgH="419100" progId="">
                  <p:embed/>
                  <p:pic>
                    <p:nvPicPr>
                      <p:cNvPr id="307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003" y="5156277"/>
                        <a:ext cx="3159125" cy="7556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>
            <a:extLst>
              <a:ext uri="{FF2B5EF4-FFF2-40B4-BE49-F238E27FC236}">
                <a16:creationId xmlns:a16="http://schemas.microsoft.com/office/drawing/2014/main" id="{A5CDEFF1-0B0F-47C6-B845-6F629453A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404389"/>
              </p:ext>
            </p:extLst>
          </p:nvPr>
        </p:nvGraphicFramePr>
        <p:xfrm>
          <a:off x="6120123" y="3962400"/>
          <a:ext cx="517683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Equation" r:id="rId14" imgW="3136680" imgH="419040" progId="Equation.DSMT4">
                  <p:embed/>
                </p:oleObj>
              </mc:Choice>
              <mc:Fallback>
                <p:oleObj name="Equation" r:id="rId14" imgW="3136680" imgH="419040" progId="Equation.DSMT4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123" y="3962400"/>
                        <a:ext cx="5176838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577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06"/>
    </mc:Choice>
    <mc:Fallback xmlns="">
      <p:transition spd="slow" advTm="232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Diagram for the Analysis of GI/GI/1</a:t>
            </a:r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2DA8AE-7523-4DDE-9980-F657DF41F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form of </a:t>
            </a:r>
            <a:r>
              <a:rPr lang="en-US" dirty="0" err="1"/>
              <a:t>Lindely’s</a:t>
            </a:r>
            <a:r>
              <a:rPr lang="en-US" dirty="0"/>
              <a:t> integral equation in discrete-time domain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Algorithm for computation depicted as </a:t>
            </a:r>
            <a:r>
              <a:rPr lang="en-US" b="1" dirty="0">
                <a:solidFill>
                  <a:schemeClr val="accent5"/>
                </a:solidFill>
              </a:rPr>
              <a:t>computational diagram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3671DF-1AB2-42D0-8051-24C6A344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11</a:t>
            </a:fld>
            <a:endParaRPr lang="en-GB"/>
          </a:p>
        </p:txBody>
      </p:sp>
      <p:graphicFrame>
        <p:nvGraphicFramePr>
          <p:cNvPr id="23556" name="Object 85"/>
          <p:cNvGraphicFramePr>
            <a:graphicFrameLocks noChangeAspect="1"/>
          </p:cNvGraphicFramePr>
          <p:nvPr/>
        </p:nvGraphicFramePr>
        <p:xfrm>
          <a:off x="3208339" y="1322388"/>
          <a:ext cx="58308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5" imgW="3530600" imgH="241300" progId="">
                  <p:embed/>
                </p:oleObj>
              </mc:Choice>
              <mc:Fallback>
                <p:oleObj name="Equation" r:id="rId5" imgW="3530600" imgH="241300" progId="">
                  <p:embed/>
                  <p:pic>
                    <p:nvPicPr>
                      <p:cNvPr id="23556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39" y="1322388"/>
                        <a:ext cx="583088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88"/>
          <p:cNvSpPr>
            <a:spLocks noChangeArrowheads="1"/>
          </p:cNvSpPr>
          <p:nvPr/>
        </p:nvSpPr>
        <p:spPr bwMode="auto">
          <a:xfrm>
            <a:off x="1143001" y="31560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4698C9-5F5D-4E37-824B-6D87DE225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776" y="2438400"/>
            <a:ext cx="6176448" cy="350519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896"/>
    </mc:Choice>
    <mc:Fallback xmlns="">
      <p:transition spd="slow" advTm="3468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4A5E1-A0F8-4161-98AF-DB5AE4BFF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B79C4-357F-496A-802D-DD42F8C7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 t="6667" r="14757" b="17778"/>
          <a:stretch/>
        </p:blipFill>
        <p:spPr>
          <a:xfrm>
            <a:off x="1219200" y="0"/>
            <a:ext cx="6881533" cy="6781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6F4D1A-E119-4DC7-82D6-CF448D1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191000"/>
            <a:ext cx="10657417" cy="646112"/>
          </a:xfrm>
        </p:spPr>
        <p:txBody>
          <a:bodyPr/>
          <a:lstStyle/>
          <a:p>
            <a:r>
              <a:rPr lang="en-US" noProof="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https://modeling.systems/</a:t>
            </a:r>
            <a:r>
              <a:rPr lang="en-US" noProof="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1CDB48-A792-49EA-93B2-547173421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6" t="36666" r="52430" b="15556"/>
          <a:stretch/>
        </p:blipFill>
        <p:spPr>
          <a:xfrm>
            <a:off x="8215423" y="1752600"/>
            <a:ext cx="3976577" cy="5181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D1874BB-6158-446C-903D-5D4523A21013}"/>
              </a:ext>
            </a:extLst>
          </p:cNvPr>
          <p:cNvSpPr/>
          <p:nvPr/>
        </p:nvSpPr>
        <p:spPr bwMode="auto">
          <a:xfrm>
            <a:off x="8305800" y="2133600"/>
            <a:ext cx="3810000" cy="990600"/>
          </a:xfrm>
          <a:prstGeom prst="rect">
            <a:avLst/>
          </a:prstGeom>
          <a:noFill/>
          <a:ln w="38100" cap="flat" cmpd="sng" algn="ctr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843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BB0F0-D05B-4490-AD54-94A05C73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Example 1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B8062-8CAA-448D-AC64-73AC7FD1B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28800" y="1787422"/>
            <a:ext cx="8953413" cy="504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B45B1-C337-4F9D-9FE2-0572C666F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E8EB54-5725-458B-A4A7-983ABC61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612" y="0"/>
            <a:ext cx="7684316" cy="11157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DBA372-0142-45FD-989D-A721353CF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54"/>
          <a:stretch/>
        </p:blipFill>
        <p:spPr>
          <a:xfrm>
            <a:off x="685800" y="1115736"/>
            <a:ext cx="7784983" cy="4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7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BB0F0-D05B-4490-AD54-94A05C73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6951C08D-7721-4EF6-91F5-E3319645C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Discrete-time NEGBIN/D/1 delay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System load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6951C08D-7721-4EF6-91F5-E3319645C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B45B1-C337-4F9D-9FE2-0572C666F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7C4CF2-BD01-4027-9E73-23A93827C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34000" y="3619500"/>
            <a:ext cx="5762625" cy="3238500"/>
          </a:xfrm>
          <a:prstGeom prst="rect">
            <a:avLst/>
          </a:prstGeom>
        </p:spPr>
      </p:pic>
      <p:pic>
        <p:nvPicPr>
          <p:cNvPr id="14" name="Inhaltsplatzhalter 7">
            <a:extLst>
              <a:ext uri="{FF2B5EF4-FFF2-40B4-BE49-F238E27FC236}">
                <a16:creationId xmlns:a16="http://schemas.microsoft.com/office/drawing/2014/main" id="{7E2E8BBC-5EBC-42D8-9D41-D471E6E8E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34000" y="136525"/>
            <a:ext cx="5762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FD6CFB-50AA-49B1-A0EF-8C35F0376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1F796B-91C9-4AF6-BB95-FB55F7F99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A32BF0-EE8D-4F98-AA52-7D852A14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209801"/>
            <a:ext cx="10771716" cy="2057400"/>
          </a:xfrm>
        </p:spPr>
        <p:txBody>
          <a:bodyPr/>
          <a:lstStyle/>
          <a:p>
            <a:r>
              <a:rPr lang="en-US" dirty="0"/>
              <a:t>Idle Times and </a:t>
            </a:r>
            <a:r>
              <a:rPr lang="en-US" dirty="0" err="1"/>
              <a:t>Interdeparture</a:t>
            </a:r>
            <a:r>
              <a:rPr lang="en-US" dirty="0"/>
              <a:t> Times</a:t>
            </a:r>
          </a:p>
        </p:txBody>
      </p:sp>
    </p:spTree>
    <p:extLst>
      <p:ext uri="{BB962C8B-B14F-4D97-AF65-F5344CB8AC3E}">
        <p14:creationId xmlns:p14="http://schemas.microsoft.com/office/powerpoint/2010/main" val="185613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1BAAC09-E65D-44F7-91EA-B1B7F1F7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Idle Time for GI/GI/1 Delay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67AD1793-EC13-4E78-99CF-6FFEF2B50C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Idle time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67AD1793-EC13-4E78-99CF-6FFEF2B50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CDBD74-AA9B-438C-B9DF-CAED4B039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FABF4DF-13F6-411E-8E42-3B6D82E0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11" y="1396068"/>
            <a:ext cx="9160778" cy="44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5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FF56003-2FF8-477B-927D-E364657C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37" y="4110701"/>
            <a:ext cx="5968767" cy="270663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1BAAC09-E65D-44F7-91EA-B1B7F1F7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Idle Time Distribution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AD1793-EC13-4E78-99CF-6FFEF2B50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of idle times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departure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busy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</a:p>
          <a:p>
            <a:r>
              <a:rPr lang="de-DE" dirty="0" err="1"/>
              <a:t>Interdeparture</a:t>
            </a:r>
            <a:r>
              <a:rPr lang="de-DE" dirty="0"/>
              <a:t> time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CDBD74-AA9B-438C-B9DF-CAED4B039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FABF4DF-13F6-411E-8E42-3B6D82E0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36525"/>
            <a:ext cx="5673208" cy="276906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85ECA92-C3EF-4166-A7F6-FC9531F73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71600"/>
            <a:ext cx="5486400" cy="20887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066" y="3187592"/>
            <a:ext cx="3758268" cy="8305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CC9E7B-97B5-4992-B3F7-8D1CA8C85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62" y="4217916"/>
            <a:ext cx="4419600" cy="11904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9137F6B-1DD3-40E6-94A0-0121E1F8A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354075"/>
            <a:ext cx="4134465" cy="5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7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Process: Variation of Interdeparture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CE998A0-CD98-4EB0-BB2C-AF10D41863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Coefficient of variation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of interdeparture times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CE998A0-CD98-4EB0-BB2C-AF10D4186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241F56-B495-40B6-B62E-6CAD33DCD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240544"/>
              </p:ext>
            </p:extLst>
          </p:nvPr>
        </p:nvGraphicFramePr>
        <p:xfrm>
          <a:off x="838200" y="1676400"/>
          <a:ext cx="4873625" cy="425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Designer Zeichnung" r:id="rId6" imgW="4873752" imgH="4251960" progId="">
                  <p:embed/>
                </p:oleObj>
              </mc:Choice>
              <mc:Fallback>
                <p:oleObj name="Designer Zeichnung" r:id="rId6" imgW="4873752" imgH="4251960" progId="">
                  <p:embed/>
                  <p:pic>
                    <p:nvPicPr>
                      <p:cNvPr id="47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4873625" cy="425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80"/>
    </mc:Choice>
    <mc:Fallback xmlns="">
      <p:transition spd="slow" advTm="9058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Kingman‘s</a:t>
            </a:r>
            <a:r>
              <a:rPr lang="de-DE" noProof="0" dirty="0"/>
              <a:t> </a:t>
            </a:r>
            <a:r>
              <a:rPr lang="de-DE" noProof="0" dirty="0" err="1"/>
              <a:t>approximation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Characteristics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GI/GI/1</a:t>
            </a:r>
          </a:p>
        </p:txBody>
      </p:sp>
    </p:spTree>
    <p:extLst>
      <p:ext uri="{BB962C8B-B14F-4D97-AF65-F5344CB8AC3E}">
        <p14:creationId xmlns:p14="http://schemas.microsoft.com/office/powerpoint/2010/main" val="613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5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13C295-DC02-4F86-BDAD-AEB1DE96C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" r="4760"/>
          <a:stretch/>
        </p:blipFill>
        <p:spPr>
          <a:xfrm>
            <a:off x="6488151" y="2137316"/>
            <a:ext cx="5715000" cy="33753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DC72D6-B2C2-49D3-9240-884D7ADD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GI/GI/1 Delay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Stability condition 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Utilization</a:t>
                </a:r>
                <a:r>
                  <a:rPr lang="en-US" dirty="0"/>
                  <a:t> of the server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that </a:t>
                </a:r>
                <a:r>
                  <a:rPr lang="en-US" b="1" dirty="0">
                    <a:solidFill>
                      <a:schemeClr val="accent5"/>
                    </a:solidFill>
                  </a:rPr>
                  <a:t>server is idle </a:t>
                </a:r>
                <a:r>
                  <a:rPr lang="en-US" dirty="0"/>
                  <a:t>= </a:t>
                </a:r>
                <a:br>
                  <a:rPr lang="en-US" dirty="0"/>
                </a:br>
                <a:r>
                  <a:rPr lang="en-US" dirty="0"/>
                  <a:t>server is empty at arbitrary point in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System state from perspective of arrivals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B0C3E2-C706-495E-8B96-54A437D5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06D3BE-67CF-4D84-8DA4-AA11C5804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685800"/>
            <a:ext cx="2919369" cy="8221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CB899C-3BF2-4668-BC0B-950697AB9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25"/>
          <a:stretch/>
        </p:blipFill>
        <p:spPr>
          <a:xfrm>
            <a:off x="458129" y="3151418"/>
            <a:ext cx="4697835" cy="6735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8EC7C5A-B2B3-47CC-8A46-35B8CEAAB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45" y="4591027"/>
            <a:ext cx="5570290" cy="6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C72D6-B2C2-49D3-9240-884D7ADD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GI/GI/1 Delay Systems (f.)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Waiting probability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Mean number of customers in the system due to Little’s law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Mean waiting time</a:t>
                </a:r>
              </a:p>
              <a:p>
                <a:endParaRPr lang="en-US" dirty="0"/>
              </a:p>
              <a:p>
                <a:r>
                  <a:rPr lang="en-US" dirty="0"/>
                  <a:t>Note: There are no simple equations available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 of Lindley integral equation required to derive those characteristics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B0C3E2-C706-495E-8B96-54A437D5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9C4F5C8-5C99-4EA2-B564-261EADF2A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/>
          <a:stretch/>
        </p:blipFill>
        <p:spPr>
          <a:xfrm>
            <a:off x="2971800" y="838200"/>
            <a:ext cx="4395831" cy="672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28B5EE-B71F-41B6-89C3-2D667636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81200"/>
            <a:ext cx="2852257" cy="4530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CB4CCA-B471-421D-8D94-A4962404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644817"/>
            <a:ext cx="3254928" cy="5201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1313433-DBC3-46A1-9DC9-497313CE5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648200"/>
            <a:ext cx="3422708" cy="461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D4616F-C0CA-4222-BD1D-45542A05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203450"/>
            <a:ext cx="4429387" cy="5285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992AE15-3B55-4466-B327-B1A688449343}"/>
              </a:ext>
            </a:extLst>
          </p:cNvPr>
          <p:cNvSpPr txBox="1"/>
          <p:nvPr/>
        </p:nvSpPr>
        <p:spPr>
          <a:xfrm>
            <a:off x="5791200" y="4716293"/>
            <a:ext cx="298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+mn-lt"/>
              </a:rPr>
              <a:t>derivation of waiting times for discrete-time GI/GI/1 queue</a:t>
            </a:r>
          </a:p>
        </p:txBody>
      </p:sp>
    </p:spTree>
    <p:extLst>
      <p:ext uri="{BB962C8B-B14F-4D97-AF65-F5344CB8AC3E}">
        <p14:creationId xmlns:p14="http://schemas.microsoft.com/office/powerpoint/2010/main" val="2109884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4068A-723C-48FF-9373-6364E882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Lindley Integral Equation for Continuous GI/GI/1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8EED36C-ADB1-442B-A5FA-7699601FA3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</p:spPr>
            <p:txBody>
              <a:bodyPr/>
              <a:lstStyle/>
              <a:p>
                <a:r>
                  <a:rPr lang="en-US" dirty="0"/>
                  <a:t>For a GI/GI/1 system under stationary conditions, the following functional relationship for the waiting time distribution function are obtained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chemeClr val="accent5"/>
                    </a:solidFill>
                  </a:rPr>
                  <a:t>Lindley integral equation</a:t>
                </a: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System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r.v.</a:t>
                </a:r>
                <a:r>
                  <a:rPr lang="en-US" dirty="0"/>
                  <a:t>) contains all parameters of stochastic process of GI/GI/1 queue</a:t>
                </a:r>
              </a:p>
              <a:p>
                <a:endParaRPr lang="en-US" dirty="0"/>
              </a:p>
              <a:p>
                <a:r>
                  <a:rPr lang="en-US" dirty="0"/>
                  <a:t>Probability density function 		   	Compact notation 	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						with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8EED36C-ADB1-442B-A5FA-7699601FA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  <a:blipFill>
                <a:blip r:embed="rId2"/>
                <a:stretch>
                  <a:fillRect l="-215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608F0D-B0EA-451B-8665-D732374ED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AEF200-16CF-4D34-B08D-00E26AD0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22" y="1828800"/>
            <a:ext cx="3691156" cy="15100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042211C-2A92-4E85-9B8D-36DD6E617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19161"/>
            <a:ext cx="4664279" cy="18371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4AAA7A5-EE78-4E7D-AD3C-D8414B338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17"/>
          <a:stretch/>
        </p:blipFill>
        <p:spPr>
          <a:xfrm>
            <a:off x="8135225" y="4047178"/>
            <a:ext cx="2483141" cy="590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8504985-B10B-406B-A9DC-821056963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927" y="4609240"/>
            <a:ext cx="3791824" cy="18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8F72E-C71B-4CA1-AAAD-54A0911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Kingman’s Approximation of Mean Waiting Times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95F155-F0CF-4E5B-BA40-A28CA126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Kingman provides an </a:t>
            </a:r>
            <a:r>
              <a:rPr lang="en-US" b="1" dirty="0">
                <a:solidFill>
                  <a:schemeClr val="accent5"/>
                </a:solidFill>
              </a:rPr>
              <a:t>approximation</a:t>
            </a:r>
            <a:r>
              <a:rPr lang="en-US" dirty="0"/>
              <a:t> for the mean waiting time: </a:t>
            </a:r>
            <a:r>
              <a:rPr lang="en-US" b="1" dirty="0">
                <a:solidFill>
                  <a:schemeClr val="accent5"/>
                </a:solidFill>
              </a:rPr>
              <a:t>Kingman’s formula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Poisson process, Kingman’s formula is exact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Tighter upper bound </a:t>
            </a:r>
            <a:r>
              <a:rPr lang="en-US" dirty="0"/>
              <a:t>of the mean waiting time is provided by Daley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 between upper bound and approximated mean</a:t>
            </a:r>
          </a:p>
          <a:p>
            <a:endParaRPr lang="en-US" dirty="0"/>
          </a:p>
          <a:p>
            <a:r>
              <a:rPr lang="en-US" dirty="0"/>
              <a:t>Relative difference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21578E-A38F-4AEC-ACFE-89891931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23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84D7E0-4423-4200-8BCC-6D1C3ACA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95" y="1371600"/>
            <a:ext cx="4865615" cy="6711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AAD177-B49C-4554-A78D-894F4AD2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72" y="2127096"/>
            <a:ext cx="4362275" cy="9311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2340A5-9D16-4880-AF51-93F9AE94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553087"/>
            <a:ext cx="4228051" cy="9563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894B1B2-E168-48F9-8ED4-2EC5D9314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727" y="4375071"/>
            <a:ext cx="2382473" cy="6291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F3D013-90D3-4CFA-B36F-1C1071B11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5016616"/>
            <a:ext cx="3456264" cy="9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1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CCB6C-ABA4-4B02-9B2E-4624DD0F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Kingman’s Approximation and Tight Upper Bounds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2DC02B-A93A-4811-8D41-DF118A856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3269" y="911590"/>
            <a:ext cx="8944207" cy="503481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E57FE8-9C29-43DC-BAF1-F12EBA0B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405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656B9-702F-409D-A6CE-1BD85D36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Difference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C049289-42DB-42E1-8F80-670DEB0B4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976" y="927123"/>
            <a:ext cx="8889020" cy="500375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CFA3F6-61C7-4DD7-A32A-9D30F7166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25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63184E-C74A-467C-9F99-9A68E78A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810000"/>
            <a:ext cx="3456264" cy="9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Discrete-Time Delay System GI/GI/1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Interarrival time A is generally distributed</a:t>
                </a:r>
              </a:p>
              <a:p>
                <a:r>
                  <a:rPr lang="en-US" dirty="0"/>
                  <a:t>Service time B is generally distributed</a:t>
                </a:r>
              </a:p>
              <a:p>
                <a:endParaRPr lang="en-US" dirty="0"/>
              </a:p>
              <a:p>
                <a:r>
                  <a:rPr lang="en-US" dirty="0"/>
                  <a:t>Offered traffic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identical to server utilization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r>
                  <a:rPr lang="en-US" dirty="0"/>
                  <a:t>Pure delay system: number of waiting places is assumed to be unlimited</a:t>
                </a:r>
              </a:p>
              <a:p>
                <a:r>
                  <a:rPr lang="en-US" dirty="0"/>
                  <a:t>FIFO queue: first-in first-out queuing discipline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Stability condition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  <a:blipFill>
                <a:blip r:embed="rId2"/>
                <a:stretch>
                  <a:fillRect l="-211" t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127E97C-A008-42AD-88EE-44E9BC67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637286"/>
            <a:ext cx="3959604" cy="9479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3CCB8D3-09F4-4D76-B96F-97CB5CF00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27" y="3624878"/>
            <a:ext cx="1409350" cy="9731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F3231AE-F82E-4A48-9549-C6D9C7E75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26" y="685800"/>
            <a:ext cx="8422547" cy="20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7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56E0024-3856-48A1-8D87-F967E040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4" y="339754"/>
            <a:ext cx="9261446" cy="651824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293AED5-9D8A-499E-8447-2A551C90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Path of Unfinished Work in GI/GI/1 System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A9B9FD-3033-4137-B30B-EBEAC77BD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0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492BF-0550-4E47-A1A3-E07C0BF0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of (Discrete)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6DFE73-1E25-4B1E-93CE-C578B0F86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943600" cy="5105400"/>
              </a:xfrm>
            </p:spPr>
            <p:txBody>
              <a:bodyPr/>
              <a:lstStyle/>
              <a:p>
                <a:pPr marL="357188" indent="-357188">
                  <a:tabLst>
                    <a:tab pos="10779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	interarrival time between 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	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de-DE" dirty="0"/>
              </a:p>
              <a:p>
                <a:pPr marL="357188" indent="-357188">
                  <a:tabLst>
                    <a:tab pos="1077913" algn="l"/>
                  </a:tabLst>
                </a:pPr>
                <a:endParaRPr lang="de-DE" dirty="0"/>
              </a:p>
              <a:p>
                <a:pPr marL="357188" indent="-357188">
                  <a:tabLst>
                    <a:tab pos="10779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	service time of 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	</a:t>
                </a:r>
                <a:r>
                  <a:rPr lang="en-US" b="1" dirty="0">
                    <a:solidFill>
                      <a:schemeClr val="accent5"/>
                    </a:solidFill>
                  </a:rPr>
                  <a:t>unfinished work </a:t>
                </a:r>
                <a:r>
                  <a:rPr lang="en-US" dirty="0"/>
                  <a:t>immediately </a:t>
                </a:r>
                <a:r>
                  <a:rPr lang="en-US" b="1" dirty="0">
                    <a:solidFill>
                      <a:schemeClr val="accent5"/>
                    </a:solidFill>
                  </a:rPr>
                  <a:t>before </a:t>
                </a:r>
                <a:r>
                  <a:rPr lang="en-US" dirty="0"/>
                  <a:t>	arrival of 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	</a:t>
                </a:r>
                <a:r>
                  <a:rPr lang="en-US" b="1" dirty="0">
                    <a:solidFill>
                      <a:schemeClr val="accent5"/>
                    </a:solidFill>
                  </a:rPr>
                  <a:t>unfinished work </a:t>
                </a:r>
                <a:r>
                  <a:rPr lang="en-US" dirty="0"/>
                  <a:t>immediately </a:t>
                </a:r>
                <a:r>
                  <a:rPr lang="en-US" b="1" dirty="0">
                    <a:solidFill>
                      <a:schemeClr val="accent5"/>
                    </a:solidFill>
                  </a:rPr>
                  <a:t>after </a:t>
                </a:r>
                <a:r>
                  <a:rPr lang="en-US" dirty="0"/>
                  <a:t>	arrival of 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/>
                  <a:t>	</a:t>
                </a:r>
                <a:r>
                  <a:rPr lang="en-US" b="1" dirty="0">
                    <a:solidFill>
                      <a:schemeClr val="accent5"/>
                    </a:solidFill>
                  </a:rPr>
                  <a:t>virtual unfinished work </a:t>
                </a:r>
                <a:r>
                  <a:rPr lang="en-US" dirty="0"/>
                  <a:t>immediately 	before the arrival of 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/>
                </a:r>
                <a:br>
                  <a:rPr lang="de-DE" dirty="0"/>
                </a:br>
                <a:r>
                  <a:rPr lang="de-DE" dirty="0"/>
                  <a:t>	(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assume</a:t>
                </a:r>
                <a:r>
                  <a:rPr lang="de-DE" dirty="0"/>
                  <a:t> negative </a:t>
                </a:r>
                <a:r>
                  <a:rPr lang="de-DE" dirty="0" err="1"/>
                  <a:t>values</a:t>
                </a:r>
                <a:r>
                  <a:rPr lang="de-DE" dirty="0"/>
                  <a:t>)</a:t>
                </a:r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:endParaRPr lang="en-US" dirty="0"/>
              </a:p>
              <a:p>
                <a:pPr marL="357188" indent="-357188">
                  <a:tabLst>
                    <a:tab pos="1077913" algn="l"/>
                  </a:tabLst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6DFE73-1E25-4B1E-93CE-C578B0F86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943600" cy="5105400"/>
              </a:xfrm>
              <a:blipFill>
                <a:blip r:embed="rId2"/>
                <a:stretch>
                  <a:fillRect l="-410" t="-47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4708DB-258F-412F-B34A-9A3B50C85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6A50DF-92CD-45D8-B04B-1A6D0579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000"/>
            <a:ext cx="6096000" cy="42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1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3ADA6-4FFF-4B83-B006-071DC9F6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GI/GI/1 State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5530E-B8F3-4784-84E2-0A84B4ED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3EFF09-E2D0-4321-BB38-01C04A7C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2" y="438944"/>
            <a:ext cx="7608538" cy="58674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5114033D-3D86-4A42-803C-D22C8161817A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1582400" y="214694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0C6102-5B25-4E41-B0EF-3073EBF01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4419600" cy="5105400"/>
              </a:xfrm>
            </p:spPr>
            <p:txBody>
              <a:bodyPr/>
              <a:lstStyle/>
              <a:p>
                <a:r>
                  <a:rPr lang="en-US" dirty="0"/>
                  <a:t>Embedding point: immediately before arrival of customer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State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 Markov property since unfinished work is unknown at arrival instant</a:t>
                </a:r>
              </a:p>
              <a:p>
                <a:endParaRPr lang="en-US" dirty="0"/>
              </a:p>
              <a:p>
                <a:r>
                  <a:rPr lang="en-US" dirty="0"/>
                  <a:t>Unfinished work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Markov property at regeneration points</a:t>
                </a:r>
              </a:p>
              <a:p>
                <a:pPr lvl="1"/>
                <a:r>
                  <a:rPr lang="en-US" dirty="0"/>
                  <a:t>Markov process 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Note: not a Markov chain since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continuous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0C6102-5B25-4E41-B0EF-3073EBF01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4419600" cy="5105400"/>
              </a:xfrm>
              <a:blipFill>
                <a:blip r:embed="rId4"/>
                <a:stretch>
                  <a:fillRect l="-552" t="-477" r="-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10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59322AEA-C7A9-4C44-8D2B-B681845FA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Book Antiqua" pitchFamily="18" charset="0"/>
                  </a:rPr>
                  <a:t> </a:t>
                </a:r>
                <a:r>
                  <a:rPr lang="de-DE" dirty="0" err="1">
                    <a:latin typeface="Arial" charset="0"/>
                  </a:rPr>
                  <a:t>Unfinished</a:t>
                </a:r>
                <a:r>
                  <a:rPr lang="de-DE" dirty="0">
                    <a:latin typeface="Arial" charset="0"/>
                  </a:rPr>
                  <a:t> </a:t>
                </a:r>
                <a:r>
                  <a:rPr lang="de-DE" dirty="0" err="1">
                    <a:latin typeface="Arial" charset="0"/>
                  </a:rPr>
                  <a:t>work</a:t>
                </a:r>
                <a:r>
                  <a:rPr lang="de-DE" dirty="0"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Markov </a:t>
                </a:r>
                <a:r>
                  <a:rPr lang="de-DE" dirty="0" err="1"/>
                  <a:t>property</a:t>
                </a:r>
                <a:r>
                  <a:rPr lang="de-DE" dirty="0"/>
                  <a:t> in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1.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2.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3.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59322AEA-C7A9-4C44-8D2B-B681845FA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in Time Domain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5036E60-D8B9-4945-B2A8-3415F1743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96113" y="637143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188" name="Grafik 187">
            <a:extLst>
              <a:ext uri="{FF2B5EF4-FFF2-40B4-BE49-F238E27FC236}">
                <a16:creationId xmlns:a16="http://schemas.microsoft.com/office/drawing/2014/main" id="{E3DF6851-40C6-464F-A4A2-934EA8352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625813"/>
            <a:ext cx="6096000" cy="42903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A4B03EF-336F-4545-BCDA-78D2EED67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41255"/>
            <a:ext cx="3590488" cy="3691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D08886B-122D-4477-9DBC-80271E8455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985"/>
          <a:stretch/>
        </p:blipFill>
        <p:spPr>
          <a:xfrm>
            <a:off x="990600" y="2023722"/>
            <a:ext cx="1510018" cy="3893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089F9F7-8E0E-4C28-981C-A4EF4F2CAF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17" y="2434483"/>
            <a:ext cx="3020037" cy="10150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2A2301-72CA-4210-BED9-8DBCE518C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3402126"/>
            <a:ext cx="1610686" cy="6543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13F7FD-617C-4767-B089-4D67C4EFF8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286" t="15038"/>
          <a:stretch/>
        </p:blipFill>
        <p:spPr>
          <a:xfrm>
            <a:off x="1652282" y="3893642"/>
            <a:ext cx="3020037" cy="8410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A78A9D-7FB7-4BD0-8423-C465E9439D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651" y="4906314"/>
            <a:ext cx="1879134" cy="4446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D26C66A-7504-406E-B888-87A8668287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50"/>
          <a:stretch/>
        </p:blipFill>
        <p:spPr>
          <a:xfrm>
            <a:off x="1872144" y="5353868"/>
            <a:ext cx="2841106" cy="1040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41"/>
    </mc:Choice>
    <mc:Fallback xmlns="">
      <p:transition spd="slow" advTm="2948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2" name="Rectangle 3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dirty="0"/>
                  <a:t> Operator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Discrete</a:t>
                </a:r>
                <a:r>
                  <a:rPr lang="de-DE" dirty="0"/>
                  <a:t> Random Variables</a:t>
                </a:r>
              </a:p>
            </p:txBody>
          </p:sp>
        </mc:Choice>
        <mc:Fallback xmlns="">
          <p:sp>
            <p:nvSpPr>
              <p:cNvPr id="1536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B93C3BEC-5BEC-433D-8D7B-29FF7E1940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127374"/>
                <a:ext cx="10668000" cy="2892425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discrete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B93C3BEC-5BEC-433D-8D7B-29FF7E194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127374"/>
                <a:ext cx="10668000" cy="2892425"/>
              </a:xfrm>
              <a:blipFill>
                <a:blip r:embed="rId5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A5B7C0-1698-4344-A05D-BE32A103F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15396" name="Group 191"/>
          <p:cNvGrpSpPr>
            <a:grpSpLocks noChangeAspect="1"/>
          </p:cNvGrpSpPr>
          <p:nvPr/>
        </p:nvGrpSpPr>
        <p:grpSpPr bwMode="auto">
          <a:xfrm>
            <a:off x="4724400" y="3276600"/>
            <a:ext cx="3732213" cy="2892425"/>
            <a:chOff x="2048" y="1807"/>
            <a:chExt cx="2351" cy="1822"/>
          </a:xfrm>
        </p:grpSpPr>
        <p:sp>
          <p:nvSpPr>
            <p:cNvPr id="15399" name="AutoShape 190"/>
            <p:cNvSpPr>
              <a:spLocks noChangeAspect="1" noChangeArrowheads="1" noTextEdit="1"/>
            </p:cNvSpPr>
            <p:nvPr/>
          </p:nvSpPr>
          <p:spPr bwMode="auto">
            <a:xfrm>
              <a:off x="2048" y="1807"/>
              <a:ext cx="2351" cy="1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400" name="Rectangle 192"/>
            <p:cNvSpPr>
              <a:spLocks noChangeArrowheads="1"/>
            </p:cNvSpPr>
            <p:nvPr/>
          </p:nvSpPr>
          <p:spPr bwMode="auto">
            <a:xfrm>
              <a:off x="2048" y="1807"/>
              <a:ext cx="3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endParaRPr lang="de-DE"/>
            </a:p>
          </p:txBody>
        </p:sp>
        <p:grpSp>
          <p:nvGrpSpPr>
            <p:cNvPr id="15401" name="Group 304"/>
            <p:cNvGrpSpPr>
              <a:grpSpLocks/>
            </p:cNvGrpSpPr>
            <p:nvPr/>
          </p:nvGrpSpPr>
          <p:grpSpPr bwMode="auto">
            <a:xfrm>
              <a:off x="2050" y="1807"/>
              <a:ext cx="2344" cy="1811"/>
              <a:chOff x="2050" y="1807"/>
              <a:chExt cx="2344" cy="1811"/>
            </a:xfrm>
          </p:grpSpPr>
          <p:sp>
            <p:nvSpPr>
              <p:cNvPr id="15402" name="Freeform 193"/>
              <p:cNvSpPr>
                <a:spLocks/>
              </p:cNvSpPr>
              <p:nvPr/>
            </p:nvSpPr>
            <p:spPr bwMode="auto">
              <a:xfrm>
                <a:off x="4052" y="2287"/>
                <a:ext cx="14" cy="195"/>
              </a:xfrm>
              <a:custGeom>
                <a:avLst/>
                <a:gdLst>
                  <a:gd name="T0" fmla="*/ 14 w 14"/>
                  <a:gd name="T1" fmla="*/ 8 h 195"/>
                  <a:gd name="T2" fmla="*/ 14 w 14"/>
                  <a:gd name="T3" fmla="*/ 3 h 195"/>
                  <a:gd name="T4" fmla="*/ 12 w 14"/>
                  <a:gd name="T5" fmla="*/ 3 h 195"/>
                  <a:gd name="T6" fmla="*/ 12 w 14"/>
                  <a:gd name="T7" fmla="*/ 0 h 195"/>
                  <a:gd name="T8" fmla="*/ 2 w 14"/>
                  <a:gd name="T9" fmla="*/ 0 h 195"/>
                  <a:gd name="T10" fmla="*/ 2 w 14"/>
                  <a:gd name="T11" fmla="*/ 3 h 195"/>
                  <a:gd name="T12" fmla="*/ 0 w 14"/>
                  <a:gd name="T13" fmla="*/ 3 h 195"/>
                  <a:gd name="T14" fmla="*/ 0 w 14"/>
                  <a:gd name="T15" fmla="*/ 192 h 195"/>
                  <a:gd name="T16" fmla="*/ 2 w 14"/>
                  <a:gd name="T17" fmla="*/ 192 h 195"/>
                  <a:gd name="T18" fmla="*/ 2 w 14"/>
                  <a:gd name="T19" fmla="*/ 195 h 195"/>
                  <a:gd name="T20" fmla="*/ 12 w 14"/>
                  <a:gd name="T21" fmla="*/ 195 h 195"/>
                  <a:gd name="T22" fmla="*/ 12 w 14"/>
                  <a:gd name="T23" fmla="*/ 192 h 195"/>
                  <a:gd name="T24" fmla="*/ 14 w 14"/>
                  <a:gd name="T25" fmla="*/ 192 h 195"/>
                  <a:gd name="T26" fmla="*/ 14 w 14"/>
                  <a:gd name="T27" fmla="*/ 187 h 195"/>
                  <a:gd name="T28" fmla="*/ 14 w 14"/>
                  <a:gd name="T29" fmla="*/ 8 h 19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195">
                    <a:moveTo>
                      <a:pt x="14" y="8"/>
                    </a:moveTo>
                    <a:lnTo>
                      <a:pt x="14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2" y="195"/>
                    </a:lnTo>
                    <a:lnTo>
                      <a:pt x="12" y="195"/>
                    </a:lnTo>
                    <a:lnTo>
                      <a:pt x="12" y="192"/>
                    </a:lnTo>
                    <a:lnTo>
                      <a:pt x="14" y="192"/>
                    </a:lnTo>
                    <a:lnTo>
                      <a:pt x="14" y="187"/>
                    </a:ln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3" name="Freeform 194"/>
              <p:cNvSpPr>
                <a:spLocks/>
              </p:cNvSpPr>
              <p:nvPr/>
            </p:nvSpPr>
            <p:spPr bwMode="auto">
              <a:xfrm>
                <a:off x="3766" y="2215"/>
                <a:ext cx="14" cy="267"/>
              </a:xfrm>
              <a:custGeom>
                <a:avLst/>
                <a:gdLst>
                  <a:gd name="T0" fmla="*/ 14 w 14"/>
                  <a:gd name="T1" fmla="*/ 7 h 267"/>
                  <a:gd name="T2" fmla="*/ 14 w 14"/>
                  <a:gd name="T3" fmla="*/ 2 h 267"/>
                  <a:gd name="T4" fmla="*/ 12 w 14"/>
                  <a:gd name="T5" fmla="*/ 2 h 267"/>
                  <a:gd name="T6" fmla="*/ 12 w 14"/>
                  <a:gd name="T7" fmla="*/ 0 h 267"/>
                  <a:gd name="T8" fmla="*/ 2 w 14"/>
                  <a:gd name="T9" fmla="*/ 0 h 267"/>
                  <a:gd name="T10" fmla="*/ 2 w 14"/>
                  <a:gd name="T11" fmla="*/ 2 h 267"/>
                  <a:gd name="T12" fmla="*/ 0 w 14"/>
                  <a:gd name="T13" fmla="*/ 2 h 267"/>
                  <a:gd name="T14" fmla="*/ 0 w 14"/>
                  <a:gd name="T15" fmla="*/ 264 h 267"/>
                  <a:gd name="T16" fmla="*/ 2 w 14"/>
                  <a:gd name="T17" fmla="*/ 264 h 267"/>
                  <a:gd name="T18" fmla="*/ 2 w 14"/>
                  <a:gd name="T19" fmla="*/ 267 h 267"/>
                  <a:gd name="T20" fmla="*/ 12 w 14"/>
                  <a:gd name="T21" fmla="*/ 267 h 267"/>
                  <a:gd name="T22" fmla="*/ 12 w 14"/>
                  <a:gd name="T23" fmla="*/ 264 h 267"/>
                  <a:gd name="T24" fmla="*/ 14 w 14"/>
                  <a:gd name="T25" fmla="*/ 264 h 267"/>
                  <a:gd name="T26" fmla="*/ 14 w 14"/>
                  <a:gd name="T27" fmla="*/ 259 h 267"/>
                  <a:gd name="T28" fmla="*/ 14 w 14"/>
                  <a:gd name="T29" fmla="*/ 7 h 26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267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64"/>
                    </a:lnTo>
                    <a:lnTo>
                      <a:pt x="2" y="264"/>
                    </a:lnTo>
                    <a:lnTo>
                      <a:pt x="2" y="267"/>
                    </a:lnTo>
                    <a:lnTo>
                      <a:pt x="12" y="267"/>
                    </a:lnTo>
                    <a:lnTo>
                      <a:pt x="12" y="264"/>
                    </a:lnTo>
                    <a:lnTo>
                      <a:pt x="14" y="264"/>
                    </a:lnTo>
                    <a:lnTo>
                      <a:pt x="14" y="259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4" name="Freeform 195"/>
              <p:cNvSpPr>
                <a:spLocks/>
              </p:cNvSpPr>
              <p:nvPr/>
            </p:nvSpPr>
            <p:spPr bwMode="auto">
              <a:xfrm>
                <a:off x="2332" y="2372"/>
                <a:ext cx="17" cy="110"/>
              </a:xfrm>
              <a:custGeom>
                <a:avLst/>
                <a:gdLst>
                  <a:gd name="T0" fmla="*/ 17 w 17"/>
                  <a:gd name="T1" fmla="*/ 8 h 110"/>
                  <a:gd name="T2" fmla="*/ 17 w 17"/>
                  <a:gd name="T3" fmla="*/ 5 h 110"/>
                  <a:gd name="T4" fmla="*/ 14 w 17"/>
                  <a:gd name="T5" fmla="*/ 3 h 110"/>
                  <a:gd name="T6" fmla="*/ 14 w 17"/>
                  <a:gd name="T7" fmla="*/ 0 h 110"/>
                  <a:gd name="T8" fmla="*/ 7 w 17"/>
                  <a:gd name="T9" fmla="*/ 0 h 110"/>
                  <a:gd name="T10" fmla="*/ 5 w 17"/>
                  <a:gd name="T11" fmla="*/ 3 h 110"/>
                  <a:gd name="T12" fmla="*/ 2 w 17"/>
                  <a:gd name="T13" fmla="*/ 3 h 110"/>
                  <a:gd name="T14" fmla="*/ 2 w 17"/>
                  <a:gd name="T15" fmla="*/ 8 h 110"/>
                  <a:gd name="T16" fmla="*/ 0 w 17"/>
                  <a:gd name="T17" fmla="*/ 102 h 110"/>
                  <a:gd name="T18" fmla="*/ 0 w 17"/>
                  <a:gd name="T19" fmla="*/ 105 h 110"/>
                  <a:gd name="T20" fmla="*/ 2 w 17"/>
                  <a:gd name="T21" fmla="*/ 107 h 110"/>
                  <a:gd name="T22" fmla="*/ 2 w 17"/>
                  <a:gd name="T23" fmla="*/ 110 h 110"/>
                  <a:gd name="T24" fmla="*/ 9 w 17"/>
                  <a:gd name="T25" fmla="*/ 110 h 110"/>
                  <a:gd name="T26" fmla="*/ 12 w 17"/>
                  <a:gd name="T27" fmla="*/ 107 h 110"/>
                  <a:gd name="T28" fmla="*/ 14 w 17"/>
                  <a:gd name="T29" fmla="*/ 107 h 110"/>
                  <a:gd name="T30" fmla="*/ 14 w 17"/>
                  <a:gd name="T31" fmla="*/ 102 h 110"/>
                  <a:gd name="T32" fmla="*/ 17 w 17"/>
                  <a:gd name="T33" fmla="*/ 8 h 1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" h="110">
                    <a:moveTo>
                      <a:pt x="17" y="8"/>
                    </a:moveTo>
                    <a:lnTo>
                      <a:pt x="17" y="5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2" y="8"/>
                    </a:lnTo>
                    <a:lnTo>
                      <a:pt x="0" y="102"/>
                    </a:lnTo>
                    <a:lnTo>
                      <a:pt x="0" y="105"/>
                    </a:lnTo>
                    <a:lnTo>
                      <a:pt x="2" y="107"/>
                    </a:lnTo>
                    <a:lnTo>
                      <a:pt x="2" y="110"/>
                    </a:lnTo>
                    <a:lnTo>
                      <a:pt x="9" y="110"/>
                    </a:lnTo>
                    <a:lnTo>
                      <a:pt x="12" y="107"/>
                    </a:lnTo>
                    <a:lnTo>
                      <a:pt x="14" y="107"/>
                    </a:lnTo>
                    <a:lnTo>
                      <a:pt x="14" y="102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5" name="Freeform 196"/>
              <p:cNvSpPr>
                <a:spLocks/>
              </p:cNvSpPr>
              <p:nvPr/>
            </p:nvSpPr>
            <p:spPr bwMode="auto">
              <a:xfrm>
                <a:off x="2618" y="2394"/>
                <a:ext cx="15" cy="88"/>
              </a:xfrm>
              <a:custGeom>
                <a:avLst/>
                <a:gdLst>
                  <a:gd name="T0" fmla="*/ 15 w 15"/>
                  <a:gd name="T1" fmla="*/ 7 h 88"/>
                  <a:gd name="T2" fmla="*/ 15 w 15"/>
                  <a:gd name="T3" fmla="*/ 3 h 88"/>
                  <a:gd name="T4" fmla="*/ 12 w 15"/>
                  <a:gd name="T5" fmla="*/ 3 h 88"/>
                  <a:gd name="T6" fmla="*/ 12 w 15"/>
                  <a:gd name="T7" fmla="*/ 0 h 88"/>
                  <a:gd name="T8" fmla="*/ 2 w 15"/>
                  <a:gd name="T9" fmla="*/ 0 h 88"/>
                  <a:gd name="T10" fmla="*/ 2 w 15"/>
                  <a:gd name="T11" fmla="*/ 3 h 88"/>
                  <a:gd name="T12" fmla="*/ 0 w 15"/>
                  <a:gd name="T13" fmla="*/ 3 h 88"/>
                  <a:gd name="T14" fmla="*/ 0 w 15"/>
                  <a:gd name="T15" fmla="*/ 85 h 88"/>
                  <a:gd name="T16" fmla="*/ 2 w 15"/>
                  <a:gd name="T17" fmla="*/ 85 h 88"/>
                  <a:gd name="T18" fmla="*/ 2 w 15"/>
                  <a:gd name="T19" fmla="*/ 88 h 88"/>
                  <a:gd name="T20" fmla="*/ 12 w 15"/>
                  <a:gd name="T21" fmla="*/ 88 h 88"/>
                  <a:gd name="T22" fmla="*/ 12 w 15"/>
                  <a:gd name="T23" fmla="*/ 85 h 88"/>
                  <a:gd name="T24" fmla="*/ 15 w 15"/>
                  <a:gd name="T25" fmla="*/ 85 h 88"/>
                  <a:gd name="T26" fmla="*/ 15 w 15"/>
                  <a:gd name="T27" fmla="*/ 80 h 88"/>
                  <a:gd name="T28" fmla="*/ 15 w 15"/>
                  <a:gd name="T29" fmla="*/ 7 h 8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88">
                    <a:moveTo>
                      <a:pt x="15" y="7"/>
                    </a:moveTo>
                    <a:lnTo>
                      <a:pt x="15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85"/>
                    </a:lnTo>
                    <a:lnTo>
                      <a:pt x="2" y="85"/>
                    </a:lnTo>
                    <a:lnTo>
                      <a:pt x="2" y="88"/>
                    </a:lnTo>
                    <a:lnTo>
                      <a:pt x="12" y="88"/>
                    </a:lnTo>
                    <a:lnTo>
                      <a:pt x="12" y="85"/>
                    </a:lnTo>
                    <a:lnTo>
                      <a:pt x="15" y="85"/>
                    </a:lnTo>
                    <a:lnTo>
                      <a:pt x="15" y="8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6" name="Freeform 197"/>
              <p:cNvSpPr>
                <a:spLocks/>
              </p:cNvSpPr>
              <p:nvPr/>
            </p:nvSpPr>
            <p:spPr bwMode="auto">
              <a:xfrm>
                <a:off x="2764" y="2358"/>
                <a:ext cx="14" cy="124"/>
              </a:xfrm>
              <a:custGeom>
                <a:avLst/>
                <a:gdLst>
                  <a:gd name="T0" fmla="*/ 14 w 14"/>
                  <a:gd name="T1" fmla="*/ 7 h 124"/>
                  <a:gd name="T2" fmla="*/ 14 w 14"/>
                  <a:gd name="T3" fmla="*/ 2 h 124"/>
                  <a:gd name="T4" fmla="*/ 12 w 14"/>
                  <a:gd name="T5" fmla="*/ 2 h 124"/>
                  <a:gd name="T6" fmla="*/ 12 w 14"/>
                  <a:gd name="T7" fmla="*/ 0 h 124"/>
                  <a:gd name="T8" fmla="*/ 2 w 14"/>
                  <a:gd name="T9" fmla="*/ 0 h 124"/>
                  <a:gd name="T10" fmla="*/ 2 w 14"/>
                  <a:gd name="T11" fmla="*/ 2 h 124"/>
                  <a:gd name="T12" fmla="*/ 0 w 14"/>
                  <a:gd name="T13" fmla="*/ 2 h 124"/>
                  <a:gd name="T14" fmla="*/ 0 w 14"/>
                  <a:gd name="T15" fmla="*/ 121 h 124"/>
                  <a:gd name="T16" fmla="*/ 2 w 14"/>
                  <a:gd name="T17" fmla="*/ 121 h 124"/>
                  <a:gd name="T18" fmla="*/ 2 w 14"/>
                  <a:gd name="T19" fmla="*/ 124 h 124"/>
                  <a:gd name="T20" fmla="*/ 12 w 14"/>
                  <a:gd name="T21" fmla="*/ 124 h 124"/>
                  <a:gd name="T22" fmla="*/ 12 w 14"/>
                  <a:gd name="T23" fmla="*/ 121 h 124"/>
                  <a:gd name="T24" fmla="*/ 14 w 14"/>
                  <a:gd name="T25" fmla="*/ 121 h 124"/>
                  <a:gd name="T26" fmla="*/ 14 w 14"/>
                  <a:gd name="T27" fmla="*/ 116 h 124"/>
                  <a:gd name="T28" fmla="*/ 14 w 14"/>
                  <a:gd name="T29" fmla="*/ 7 h 1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124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21"/>
                    </a:lnTo>
                    <a:lnTo>
                      <a:pt x="2" y="121"/>
                    </a:lnTo>
                    <a:lnTo>
                      <a:pt x="2" y="124"/>
                    </a:lnTo>
                    <a:lnTo>
                      <a:pt x="12" y="124"/>
                    </a:lnTo>
                    <a:lnTo>
                      <a:pt x="12" y="121"/>
                    </a:lnTo>
                    <a:lnTo>
                      <a:pt x="14" y="121"/>
                    </a:lnTo>
                    <a:lnTo>
                      <a:pt x="14" y="116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7" name="Freeform 198"/>
              <p:cNvSpPr>
                <a:spLocks/>
              </p:cNvSpPr>
              <p:nvPr/>
            </p:nvSpPr>
            <p:spPr bwMode="auto">
              <a:xfrm>
                <a:off x="2907" y="2394"/>
                <a:ext cx="14" cy="88"/>
              </a:xfrm>
              <a:custGeom>
                <a:avLst/>
                <a:gdLst>
                  <a:gd name="T0" fmla="*/ 14 w 14"/>
                  <a:gd name="T1" fmla="*/ 7 h 88"/>
                  <a:gd name="T2" fmla="*/ 14 w 14"/>
                  <a:gd name="T3" fmla="*/ 3 h 88"/>
                  <a:gd name="T4" fmla="*/ 12 w 14"/>
                  <a:gd name="T5" fmla="*/ 3 h 88"/>
                  <a:gd name="T6" fmla="*/ 12 w 14"/>
                  <a:gd name="T7" fmla="*/ 0 h 88"/>
                  <a:gd name="T8" fmla="*/ 2 w 14"/>
                  <a:gd name="T9" fmla="*/ 0 h 88"/>
                  <a:gd name="T10" fmla="*/ 2 w 14"/>
                  <a:gd name="T11" fmla="*/ 3 h 88"/>
                  <a:gd name="T12" fmla="*/ 0 w 14"/>
                  <a:gd name="T13" fmla="*/ 3 h 88"/>
                  <a:gd name="T14" fmla="*/ 0 w 14"/>
                  <a:gd name="T15" fmla="*/ 85 h 88"/>
                  <a:gd name="T16" fmla="*/ 2 w 14"/>
                  <a:gd name="T17" fmla="*/ 85 h 88"/>
                  <a:gd name="T18" fmla="*/ 2 w 14"/>
                  <a:gd name="T19" fmla="*/ 88 h 88"/>
                  <a:gd name="T20" fmla="*/ 12 w 14"/>
                  <a:gd name="T21" fmla="*/ 88 h 88"/>
                  <a:gd name="T22" fmla="*/ 12 w 14"/>
                  <a:gd name="T23" fmla="*/ 85 h 88"/>
                  <a:gd name="T24" fmla="*/ 14 w 14"/>
                  <a:gd name="T25" fmla="*/ 85 h 88"/>
                  <a:gd name="T26" fmla="*/ 14 w 14"/>
                  <a:gd name="T27" fmla="*/ 80 h 88"/>
                  <a:gd name="T28" fmla="*/ 14 w 14"/>
                  <a:gd name="T29" fmla="*/ 7 h 8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88">
                    <a:moveTo>
                      <a:pt x="14" y="7"/>
                    </a:moveTo>
                    <a:lnTo>
                      <a:pt x="14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85"/>
                    </a:lnTo>
                    <a:lnTo>
                      <a:pt x="2" y="85"/>
                    </a:lnTo>
                    <a:lnTo>
                      <a:pt x="2" y="88"/>
                    </a:lnTo>
                    <a:lnTo>
                      <a:pt x="12" y="88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4" y="80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8" name="Freeform 199"/>
              <p:cNvSpPr>
                <a:spLocks/>
              </p:cNvSpPr>
              <p:nvPr/>
            </p:nvSpPr>
            <p:spPr bwMode="auto">
              <a:xfrm>
                <a:off x="3909" y="2144"/>
                <a:ext cx="14" cy="338"/>
              </a:xfrm>
              <a:custGeom>
                <a:avLst/>
                <a:gdLst>
                  <a:gd name="T0" fmla="*/ 14 w 14"/>
                  <a:gd name="T1" fmla="*/ 8 h 338"/>
                  <a:gd name="T2" fmla="*/ 14 w 14"/>
                  <a:gd name="T3" fmla="*/ 3 h 338"/>
                  <a:gd name="T4" fmla="*/ 12 w 14"/>
                  <a:gd name="T5" fmla="*/ 3 h 338"/>
                  <a:gd name="T6" fmla="*/ 12 w 14"/>
                  <a:gd name="T7" fmla="*/ 0 h 338"/>
                  <a:gd name="T8" fmla="*/ 2 w 14"/>
                  <a:gd name="T9" fmla="*/ 0 h 338"/>
                  <a:gd name="T10" fmla="*/ 2 w 14"/>
                  <a:gd name="T11" fmla="*/ 3 h 338"/>
                  <a:gd name="T12" fmla="*/ 0 w 14"/>
                  <a:gd name="T13" fmla="*/ 3 h 338"/>
                  <a:gd name="T14" fmla="*/ 0 w 14"/>
                  <a:gd name="T15" fmla="*/ 335 h 338"/>
                  <a:gd name="T16" fmla="*/ 2 w 14"/>
                  <a:gd name="T17" fmla="*/ 335 h 338"/>
                  <a:gd name="T18" fmla="*/ 2 w 14"/>
                  <a:gd name="T19" fmla="*/ 338 h 338"/>
                  <a:gd name="T20" fmla="*/ 12 w 14"/>
                  <a:gd name="T21" fmla="*/ 338 h 338"/>
                  <a:gd name="T22" fmla="*/ 12 w 14"/>
                  <a:gd name="T23" fmla="*/ 335 h 338"/>
                  <a:gd name="T24" fmla="*/ 14 w 14"/>
                  <a:gd name="T25" fmla="*/ 335 h 338"/>
                  <a:gd name="T26" fmla="*/ 14 w 14"/>
                  <a:gd name="T27" fmla="*/ 330 h 338"/>
                  <a:gd name="T28" fmla="*/ 14 w 14"/>
                  <a:gd name="T29" fmla="*/ 8 h 33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338">
                    <a:moveTo>
                      <a:pt x="14" y="8"/>
                    </a:moveTo>
                    <a:lnTo>
                      <a:pt x="14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35"/>
                    </a:lnTo>
                    <a:lnTo>
                      <a:pt x="2" y="335"/>
                    </a:lnTo>
                    <a:lnTo>
                      <a:pt x="2" y="338"/>
                    </a:lnTo>
                    <a:lnTo>
                      <a:pt x="12" y="338"/>
                    </a:lnTo>
                    <a:lnTo>
                      <a:pt x="12" y="335"/>
                    </a:lnTo>
                    <a:lnTo>
                      <a:pt x="14" y="335"/>
                    </a:lnTo>
                    <a:lnTo>
                      <a:pt x="14" y="330"/>
                    </a:ln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9" name="Freeform 200"/>
              <p:cNvSpPr>
                <a:spLocks/>
              </p:cNvSpPr>
              <p:nvPr/>
            </p:nvSpPr>
            <p:spPr bwMode="auto">
              <a:xfrm>
                <a:off x="3622" y="2251"/>
                <a:ext cx="15" cy="231"/>
              </a:xfrm>
              <a:custGeom>
                <a:avLst/>
                <a:gdLst>
                  <a:gd name="T0" fmla="*/ 15 w 15"/>
                  <a:gd name="T1" fmla="*/ 7 h 231"/>
                  <a:gd name="T2" fmla="*/ 15 w 15"/>
                  <a:gd name="T3" fmla="*/ 2 h 231"/>
                  <a:gd name="T4" fmla="*/ 13 w 15"/>
                  <a:gd name="T5" fmla="*/ 2 h 231"/>
                  <a:gd name="T6" fmla="*/ 13 w 15"/>
                  <a:gd name="T7" fmla="*/ 0 h 231"/>
                  <a:gd name="T8" fmla="*/ 3 w 15"/>
                  <a:gd name="T9" fmla="*/ 0 h 231"/>
                  <a:gd name="T10" fmla="*/ 3 w 15"/>
                  <a:gd name="T11" fmla="*/ 2 h 231"/>
                  <a:gd name="T12" fmla="*/ 0 w 15"/>
                  <a:gd name="T13" fmla="*/ 2 h 231"/>
                  <a:gd name="T14" fmla="*/ 0 w 15"/>
                  <a:gd name="T15" fmla="*/ 228 h 231"/>
                  <a:gd name="T16" fmla="*/ 3 w 15"/>
                  <a:gd name="T17" fmla="*/ 228 h 231"/>
                  <a:gd name="T18" fmla="*/ 3 w 15"/>
                  <a:gd name="T19" fmla="*/ 231 h 231"/>
                  <a:gd name="T20" fmla="*/ 13 w 15"/>
                  <a:gd name="T21" fmla="*/ 231 h 231"/>
                  <a:gd name="T22" fmla="*/ 13 w 15"/>
                  <a:gd name="T23" fmla="*/ 228 h 231"/>
                  <a:gd name="T24" fmla="*/ 15 w 15"/>
                  <a:gd name="T25" fmla="*/ 228 h 231"/>
                  <a:gd name="T26" fmla="*/ 15 w 15"/>
                  <a:gd name="T27" fmla="*/ 223 h 231"/>
                  <a:gd name="T28" fmla="*/ 15 w 15"/>
                  <a:gd name="T29" fmla="*/ 7 h 23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231">
                    <a:moveTo>
                      <a:pt x="15" y="7"/>
                    </a:moveTo>
                    <a:lnTo>
                      <a:pt x="15" y="2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28"/>
                    </a:lnTo>
                    <a:lnTo>
                      <a:pt x="3" y="228"/>
                    </a:lnTo>
                    <a:lnTo>
                      <a:pt x="3" y="231"/>
                    </a:lnTo>
                    <a:lnTo>
                      <a:pt x="13" y="231"/>
                    </a:lnTo>
                    <a:lnTo>
                      <a:pt x="13" y="228"/>
                    </a:lnTo>
                    <a:lnTo>
                      <a:pt x="15" y="228"/>
                    </a:lnTo>
                    <a:lnTo>
                      <a:pt x="15" y="22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0" name="Freeform 201"/>
              <p:cNvSpPr>
                <a:spLocks/>
              </p:cNvSpPr>
              <p:nvPr/>
            </p:nvSpPr>
            <p:spPr bwMode="auto">
              <a:xfrm>
                <a:off x="3479" y="2108"/>
                <a:ext cx="15" cy="374"/>
              </a:xfrm>
              <a:custGeom>
                <a:avLst/>
                <a:gdLst>
                  <a:gd name="T0" fmla="*/ 15 w 15"/>
                  <a:gd name="T1" fmla="*/ 7 h 374"/>
                  <a:gd name="T2" fmla="*/ 15 w 15"/>
                  <a:gd name="T3" fmla="*/ 2 h 374"/>
                  <a:gd name="T4" fmla="*/ 12 w 15"/>
                  <a:gd name="T5" fmla="*/ 2 h 374"/>
                  <a:gd name="T6" fmla="*/ 12 w 15"/>
                  <a:gd name="T7" fmla="*/ 0 h 374"/>
                  <a:gd name="T8" fmla="*/ 3 w 15"/>
                  <a:gd name="T9" fmla="*/ 0 h 374"/>
                  <a:gd name="T10" fmla="*/ 3 w 15"/>
                  <a:gd name="T11" fmla="*/ 2 h 374"/>
                  <a:gd name="T12" fmla="*/ 0 w 15"/>
                  <a:gd name="T13" fmla="*/ 2 h 374"/>
                  <a:gd name="T14" fmla="*/ 0 w 15"/>
                  <a:gd name="T15" fmla="*/ 371 h 374"/>
                  <a:gd name="T16" fmla="*/ 3 w 15"/>
                  <a:gd name="T17" fmla="*/ 371 h 374"/>
                  <a:gd name="T18" fmla="*/ 3 w 15"/>
                  <a:gd name="T19" fmla="*/ 374 h 374"/>
                  <a:gd name="T20" fmla="*/ 12 w 15"/>
                  <a:gd name="T21" fmla="*/ 374 h 374"/>
                  <a:gd name="T22" fmla="*/ 12 w 15"/>
                  <a:gd name="T23" fmla="*/ 371 h 374"/>
                  <a:gd name="T24" fmla="*/ 15 w 15"/>
                  <a:gd name="T25" fmla="*/ 371 h 374"/>
                  <a:gd name="T26" fmla="*/ 15 w 15"/>
                  <a:gd name="T27" fmla="*/ 366 h 374"/>
                  <a:gd name="T28" fmla="*/ 15 w 15"/>
                  <a:gd name="T29" fmla="*/ 7 h 3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374">
                    <a:moveTo>
                      <a:pt x="15" y="7"/>
                    </a:move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371"/>
                    </a:lnTo>
                    <a:lnTo>
                      <a:pt x="3" y="371"/>
                    </a:lnTo>
                    <a:lnTo>
                      <a:pt x="3" y="374"/>
                    </a:lnTo>
                    <a:lnTo>
                      <a:pt x="12" y="374"/>
                    </a:lnTo>
                    <a:lnTo>
                      <a:pt x="12" y="371"/>
                    </a:lnTo>
                    <a:lnTo>
                      <a:pt x="15" y="371"/>
                    </a:lnTo>
                    <a:lnTo>
                      <a:pt x="15" y="366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1" name="Freeform 202"/>
              <p:cNvSpPr>
                <a:spLocks/>
              </p:cNvSpPr>
              <p:nvPr/>
            </p:nvSpPr>
            <p:spPr bwMode="auto">
              <a:xfrm>
                <a:off x="3336" y="2108"/>
                <a:ext cx="15" cy="374"/>
              </a:xfrm>
              <a:custGeom>
                <a:avLst/>
                <a:gdLst>
                  <a:gd name="T0" fmla="*/ 15 w 15"/>
                  <a:gd name="T1" fmla="*/ 7 h 374"/>
                  <a:gd name="T2" fmla="*/ 15 w 15"/>
                  <a:gd name="T3" fmla="*/ 2 h 374"/>
                  <a:gd name="T4" fmla="*/ 12 w 15"/>
                  <a:gd name="T5" fmla="*/ 2 h 374"/>
                  <a:gd name="T6" fmla="*/ 12 w 15"/>
                  <a:gd name="T7" fmla="*/ 0 h 374"/>
                  <a:gd name="T8" fmla="*/ 3 w 15"/>
                  <a:gd name="T9" fmla="*/ 0 h 374"/>
                  <a:gd name="T10" fmla="*/ 3 w 15"/>
                  <a:gd name="T11" fmla="*/ 2 h 374"/>
                  <a:gd name="T12" fmla="*/ 0 w 15"/>
                  <a:gd name="T13" fmla="*/ 2 h 374"/>
                  <a:gd name="T14" fmla="*/ 0 w 15"/>
                  <a:gd name="T15" fmla="*/ 371 h 374"/>
                  <a:gd name="T16" fmla="*/ 3 w 15"/>
                  <a:gd name="T17" fmla="*/ 371 h 374"/>
                  <a:gd name="T18" fmla="*/ 3 w 15"/>
                  <a:gd name="T19" fmla="*/ 374 h 374"/>
                  <a:gd name="T20" fmla="*/ 12 w 15"/>
                  <a:gd name="T21" fmla="*/ 374 h 374"/>
                  <a:gd name="T22" fmla="*/ 12 w 15"/>
                  <a:gd name="T23" fmla="*/ 371 h 374"/>
                  <a:gd name="T24" fmla="*/ 15 w 15"/>
                  <a:gd name="T25" fmla="*/ 371 h 374"/>
                  <a:gd name="T26" fmla="*/ 15 w 15"/>
                  <a:gd name="T27" fmla="*/ 366 h 374"/>
                  <a:gd name="T28" fmla="*/ 15 w 15"/>
                  <a:gd name="T29" fmla="*/ 7 h 3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374">
                    <a:moveTo>
                      <a:pt x="15" y="7"/>
                    </a:move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371"/>
                    </a:lnTo>
                    <a:lnTo>
                      <a:pt x="3" y="371"/>
                    </a:lnTo>
                    <a:lnTo>
                      <a:pt x="3" y="374"/>
                    </a:lnTo>
                    <a:lnTo>
                      <a:pt x="12" y="374"/>
                    </a:lnTo>
                    <a:lnTo>
                      <a:pt x="12" y="371"/>
                    </a:lnTo>
                    <a:lnTo>
                      <a:pt x="15" y="371"/>
                    </a:lnTo>
                    <a:lnTo>
                      <a:pt x="15" y="366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2" name="Freeform 203"/>
              <p:cNvSpPr>
                <a:spLocks/>
              </p:cNvSpPr>
              <p:nvPr/>
            </p:nvSpPr>
            <p:spPr bwMode="auto">
              <a:xfrm>
                <a:off x="2475" y="2431"/>
                <a:ext cx="14" cy="51"/>
              </a:xfrm>
              <a:custGeom>
                <a:avLst/>
                <a:gdLst>
                  <a:gd name="T0" fmla="*/ 14 w 14"/>
                  <a:gd name="T1" fmla="*/ 7 h 51"/>
                  <a:gd name="T2" fmla="*/ 14 w 14"/>
                  <a:gd name="T3" fmla="*/ 2 h 51"/>
                  <a:gd name="T4" fmla="*/ 12 w 14"/>
                  <a:gd name="T5" fmla="*/ 2 h 51"/>
                  <a:gd name="T6" fmla="*/ 12 w 14"/>
                  <a:gd name="T7" fmla="*/ 0 h 51"/>
                  <a:gd name="T8" fmla="*/ 2 w 14"/>
                  <a:gd name="T9" fmla="*/ 0 h 51"/>
                  <a:gd name="T10" fmla="*/ 2 w 14"/>
                  <a:gd name="T11" fmla="*/ 2 h 51"/>
                  <a:gd name="T12" fmla="*/ 0 w 14"/>
                  <a:gd name="T13" fmla="*/ 2 h 51"/>
                  <a:gd name="T14" fmla="*/ 0 w 14"/>
                  <a:gd name="T15" fmla="*/ 48 h 51"/>
                  <a:gd name="T16" fmla="*/ 2 w 14"/>
                  <a:gd name="T17" fmla="*/ 48 h 51"/>
                  <a:gd name="T18" fmla="*/ 2 w 14"/>
                  <a:gd name="T19" fmla="*/ 51 h 51"/>
                  <a:gd name="T20" fmla="*/ 12 w 14"/>
                  <a:gd name="T21" fmla="*/ 51 h 51"/>
                  <a:gd name="T22" fmla="*/ 12 w 14"/>
                  <a:gd name="T23" fmla="*/ 48 h 51"/>
                  <a:gd name="T24" fmla="*/ 14 w 14"/>
                  <a:gd name="T25" fmla="*/ 48 h 51"/>
                  <a:gd name="T26" fmla="*/ 14 w 14"/>
                  <a:gd name="T27" fmla="*/ 43 h 51"/>
                  <a:gd name="T28" fmla="*/ 14 w 14"/>
                  <a:gd name="T29" fmla="*/ 7 h 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51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8"/>
                    </a:lnTo>
                    <a:lnTo>
                      <a:pt x="2" y="48"/>
                    </a:lnTo>
                    <a:lnTo>
                      <a:pt x="2" y="51"/>
                    </a:lnTo>
                    <a:lnTo>
                      <a:pt x="12" y="51"/>
                    </a:lnTo>
                    <a:lnTo>
                      <a:pt x="12" y="48"/>
                    </a:lnTo>
                    <a:lnTo>
                      <a:pt x="14" y="48"/>
                    </a:lnTo>
                    <a:lnTo>
                      <a:pt x="14" y="43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3" name="Freeform 204"/>
              <p:cNvSpPr>
                <a:spLocks/>
              </p:cNvSpPr>
              <p:nvPr/>
            </p:nvSpPr>
            <p:spPr bwMode="auto">
              <a:xfrm>
                <a:off x="3050" y="2324"/>
                <a:ext cx="14" cy="158"/>
              </a:xfrm>
              <a:custGeom>
                <a:avLst/>
                <a:gdLst>
                  <a:gd name="T0" fmla="*/ 14 w 14"/>
                  <a:gd name="T1" fmla="*/ 7 h 158"/>
                  <a:gd name="T2" fmla="*/ 14 w 14"/>
                  <a:gd name="T3" fmla="*/ 2 h 158"/>
                  <a:gd name="T4" fmla="*/ 12 w 14"/>
                  <a:gd name="T5" fmla="*/ 2 h 158"/>
                  <a:gd name="T6" fmla="*/ 12 w 14"/>
                  <a:gd name="T7" fmla="*/ 0 h 158"/>
                  <a:gd name="T8" fmla="*/ 2 w 14"/>
                  <a:gd name="T9" fmla="*/ 0 h 158"/>
                  <a:gd name="T10" fmla="*/ 2 w 14"/>
                  <a:gd name="T11" fmla="*/ 2 h 158"/>
                  <a:gd name="T12" fmla="*/ 0 w 14"/>
                  <a:gd name="T13" fmla="*/ 2 h 158"/>
                  <a:gd name="T14" fmla="*/ 0 w 14"/>
                  <a:gd name="T15" fmla="*/ 155 h 158"/>
                  <a:gd name="T16" fmla="*/ 2 w 14"/>
                  <a:gd name="T17" fmla="*/ 155 h 158"/>
                  <a:gd name="T18" fmla="*/ 2 w 14"/>
                  <a:gd name="T19" fmla="*/ 158 h 158"/>
                  <a:gd name="T20" fmla="*/ 12 w 14"/>
                  <a:gd name="T21" fmla="*/ 158 h 158"/>
                  <a:gd name="T22" fmla="*/ 12 w 14"/>
                  <a:gd name="T23" fmla="*/ 155 h 158"/>
                  <a:gd name="T24" fmla="*/ 14 w 14"/>
                  <a:gd name="T25" fmla="*/ 155 h 158"/>
                  <a:gd name="T26" fmla="*/ 14 w 14"/>
                  <a:gd name="T27" fmla="*/ 150 h 158"/>
                  <a:gd name="T28" fmla="*/ 14 w 14"/>
                  <a:gd name="T29" fmla="*/ 7 h 15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158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55"/>
                    </a:lnTo>
                    <a:lnTo>
                      <a:pt x="2" y="155"/>
                    </a:lnTo>
                    <a:lnTo>
                      <a:pt x="2" y="158"/>
                    </a:lnTo>
                    <a:lnTo>
                      <a:pt x="12" y="158"/>
                    </a:lnTo>
                    <a:lnTo>
                      <a:pt x="12" y="155"/>
                    </a:lnTo>
                    <a:lnTo>
                      <a:pt x="14" y="155"/>
                    </a:lnTo>
                    <a:lnTo>
                      <a:pt x="14" y="150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4" name="AutoShape 205"/>
              <p:cNvSpPr>
                <a:spLocks noChangeArrowheads="1"/>
              </p:cNvSpPr>
              <p:nvPr/>
            </p:nvSpPr>
            <p:spPr bwMode="auto">
              <a:xfrm>
                <a:off x="3343" y="2258"/>
                <a:ext cx="3" cy="3"/>
              </a:xfrm>
              <a:prstGeom prst="roundRect">
                <a:avLst>
                  <a:gd name="adj" fmla="val 1500000"/>
                </a:avLst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5" name="Freeform 206"/>
              <p:cNvSpPr>
                <a:spLocks/>
              </p:cNvSpPr>
              <p:nvPr/>
            </p:nvSpPr>
            <p:spPr bwMode="auto">
              <a:xfrm>
                <a:off x="2050" y="2472"/>
                <a:ext cx="2262" cy="5"/>
              </a:xfrm>
              <a:custGeom>
                <a:avLst/>
                <a:gdLst>
                  <a:gd name="T0" fmla="*/ 3 w 2262"/>
                  <a:gd name="T1" fmla="*/ 0 h 5"/>
                  <a:gd name="T2" fmla="*/ 0 w 2262"/>
                  <a:gd name="T3" fmla="*/ 0 h 5"/>
                  <a:gd name="T4" fmla="*/ 0 w 2262"/>
                  <a:gd name="T5" fmla="*/ 5 h 5"/>
                  <a:gd name="T6" fmla="*/ 2262 w 2262"/>
                  <a:gd name="T7" fmla="*/ 5 h 5"/>
                  <a:gd name="T8" fmla="*/ 2262 w 2262"/>
                  <a:gd name="T9" fmla="*/ 0 h 5"/>
                  <a:gd name="T10" fmla="*/ 2259 w 2262"/>
                  <a:gd name="T11" fmla="*/ 0 h 5"/>
                  <a:gd name="T12" fmla="*/ 3 w 2262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62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2262" y="5"/>
                    </a:lnTo>
                    <a:lnTo>
                      <a:pt x="2262" y="0"/>
                    </a:lnTo>
                    <a:lnTo>
                      <a:pt x="2259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6" name="Freeform 207"/>
              <p:cNvSpPr>
                <a:spLocks/>
              </p:cNvSpPr>
              <p:nvPr/>
            </p:nvSpPr>
            <p:spPr bwMode="auto">
              <a:xfrm>
                <a:off x="4263" y="2448"/>
                <a:ext cx="129" cy="55"/>
              </a:xfrm>
              <a:custGeom>
                <a:avLst/>
                <a:gdLst>
                  <a:gd name="T0" fmla="*/ 0 w 129"/>
                  <a:gd name="T1" fmla="*/ 0 h 55"/>
                  <a:gd name="T2" fmla="*/ 129 w 129"/>
                  <a:gd name="T3" fmla="*/ 26 h 55"/>
                  <a:gd name="T4" fmla="*/ 0 w 129"/>
                  <a:gd name="T5" fmla="*/ 55 h 55"/>
                  <a:gd name="T6" fmla="*/ 0 w 129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9" h="55">
                    <a:moveTo>
                      <a:pt x="0" y="0"/>
                    </a:moveTo>
                    <a:lnTo>
                      <a:pt x="129" y="26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7" name="Freeform 208"/>
              <p:cNvSpPr>
                <a:spLocks/>
              </p:cNvSpPr>
              <p:nvPr/>
            </p:nvSpPr>
            <p:spPr bwMode="auto">
              <a:xfrm>
                <a:off x="4261" y="2445"/>
                <a:ext cx="133" cy="61"/>
              </a:xfrm>
              <a:custGeom>
                <a:avLst/>
                <a:gdLst>
                  <a:gd name="T0" fmla="*/ 4 w 133"/>
                  <a:gd name="T1" fmla="*/ 3 h 61"/>
                  <a:gd name="T2" fmla="*/ 2 w 133"/>
                  <a:gd name="T3" fmla="*/ 5 h 61"/>
                  <a:gd name="T4" fmla="*/ 131 w 133"/>
                  <a:gd name="T5" fmla="*/ 32 h 61"/>
                  <a:gd name="T6" fmla="*/ 131 w 133"/>
                  <a:gd name="T7" fmla="*/ 27 h 61"/>
                  <a:gd name="T8" fmla="*/ 2 w 133"/>
                  <a:gd name="T9" fmla="*/ 56 h 61"/>
                  <a:gd name="T10" fmla="*/ 4 w 133"/>
                  <a:gd name="T11" fmla="*/ 58 h 61"/>
                  <a:gd name="T12" fmla="*/ 4 w 133"/>
                  <a:gd name="T13" fmla="*/ 3 h 61"/>
                  <a:gd name="T14" fmla="*/ 0 w 133"/>
                  <a:gd name="T15" fmla="*/ 3 h 61"/>
                  <a:gd name="T16" fmla="*/ 0 w 133"/>
                  <a:gd name="T17" fmla="*/ 58 h 61"/>
                  <a:gd name="T18" fmla="*/ 0 w 133"/>
                  <a:gd name="T19" fmla="*/ 61 h 61"/>
                  <a:gd name="T20" fmla="*/ 2 w 133"/>
                  <a:gd name="T21" fmla="*/ 61 h 61"/>
                  <a:gd name="T22" fmla="*/ 131 w 133"/>
                  <a:gd name="T23" fmla="*/ 32 h 61"/>
                  <a:gd name="T24" fmla="*/ 133 w 133"/>
                  <a:gd name="T25" fmla="*/ 32 h 61"/>
                  <a:gd name="T26" fmla="*/ 133 w 133"/>
                  <a:gd name="T27" fmla="*/ 29 h 61"/>
                  <a:gd name="T28" fmla="*/ 133 w 133"/>
                  <a:gd name="T29" fmla="*/ 27 h 61"/>
                  <a:gd name="T30" fmla="*/ 131 w 133"/>
                  <a:gd name="T31" fmla="*/ 27 h 61"/>
                  <a:gd name="T32" fmla="*/ 2 w 133"/>
                  <a:gd name="T33" fmla="*/ 0 h 61"/>
                  <a:gd name="T34" fmla="*/ 0 w 133"/>
                  <a:gd name="T35" fmla="*/ 0 h 61"/>
                  <a:gd name="T36" fmla="*/ 0 w 133"/>
                  <a:gd name="T37" fmla="*/ 3 h 61"/>
                  <a:gd name="T38" fmla="*/ 4 w 133"/>
                  <a:gd name="T39" fmla="*/ 3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33" h="61">
                    <a:moveTo>
                      <a:pt x="4" y="3"/>
                    </a:moveTo>
                    <a:lnTo>
                      <a:pt x="2" y="5"/>
                    </a:lnTo>
                    <a:lnTo>
                      <a:pt x="131" y="32"/>
                    </a:lnTo>
                    <a:lnTo>
                      <a:pt x="131" y="27"/>
                    </a:lnTo>
                    <a:lnTo>
                      <a:pt x="2" y="56"/>
                    </a:lnTo>
                    <a:lnTo>
                      <a:pt x="4" y="58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58"/>
                    </a:lnTo>
                    <a:lnTo>
                      <a:pt x="0" y="61"/>
                    </a:lnTo>
                    <a:lnTo>
                      <a:pt x="2" y="61"/>
                    </a:lnTo>
                    <a:lnTo>
                      <a:pt x="131" y="32"/>
                    </a:lnTo>
                    <a:lnTo>
                      <a:pt x="133" y="32"/>
                    </a:lnTo>
                    <a:lnTo>
                      <a:pt x="133" y="29"/>
                    </a:lnTo>
                    <a:lnTo>
                      <a:pt x="133" y="27"/>
                    </a:lnTo>
                    <a:lnTo>
                      <a:pt x="131" y="27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8" name="Freeform 209"/>
              <p:cNvSpPr>
                <a:spLocks/>
              </p:cNvSpPr>
              <p:nvPr/>
            </p:nvSpPr>
            <p:spPr bwMode="auto">
              <a:xfrm>
                <a:off x="3028" y="1853"/>
                <a:ext cx="56" cy="129"/>
              </a:xfrm>
              <a:custGeom>
                <a:avLst/>
                <a:gdLst>
                  <a:gd name="T0" fmla="*/ 0 w 56"/>
                  <a:gd name="T1" fmla="*/ 129 h 129"/>
                  <a:gd name="T2" fmla="*/ 29 w 56"/>
                  <a:gd name="T3" fmla="*/ 0 h 129"/>
                  <a:gd name="T4" fmla="*/ 56 w 56"/>
                  <a:gd name="T5" fmla="*/ 129 h 129"/>
                  <a:gd name="T6" fmla="*/ 0 w 56"/>
                  <a:gd name="T7" fmla="*/ 129 h 1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" h="129">
                    <a:moveTo>
                      <a:pt x="0" y="129"/>
                    </a:moveTo>
                    <a:lnTo>
                      <a:pt x="29" y="0"/>
                    </a:lnTo>
                    <a:lnTo>
                      <a:pt x="56" y="12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9" name="Freeform 210"/>
              <p:cNvSpPr>
                <a:spLocks/>
              </p:cNvSpPr>
              <p:nvPr/>
            </p:nvSpPr>
            <p:spPr bwMode="auto">
              <a:xfrm>
                <a:off x="3055" y="1970"/>
                <a:ext cx="5" cy="507"/>
              </a:xfrm>
              <a:custGeom>
                <a:avLst/>
                <a:gdLst>
                  <a:gd name="T0" fmla="*/ 5 w 5"/>
                  <a:gd name="T1" fmla="*/ 2 h 507"/>
                  <a:gd name="T2" fmla="*/ 5 w 5"/>
                  <a:gd name="T3" fmla="*/ 0 h 507"/>
                  <a:gd name="T4" fmla="*/ 0 w 5"/>
                  <a:gd name="T5" fmla="*/ 0 h 507"/>
                  <a:gd name="T6" fmla="*/ 0 w 5"/>
                  <a:gd name="T7" fmla="*/ 507 h 507"/>
                  <a:gd name="T8" fmla="*/ 5 w 5"/>
                  <a:gd name="T9" fmla="*/ 507 h 507"/>
                  <a:gd name="T10" fmla="*/ 5 w 5"/>
                  <a:gd name="T11" fmla="*/ 504 h 507"/>
                  <a:gd name="T12" fmla="*/ 5 w 5"/>
                  <a:gd name="T13" fmla="*/ 2 h 5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507">
                    <a:moveTo>
                      <a:pt x="5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507"/>
                    </a:lnTo>
                    <a:lnTo>
                      <a:pt x="5" y="507"/>
                    </a:lnTo>
                    <a:lnTo>
                      <a:pt x="5" y="50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0" name="Freeform 211"/>
              <p:cNvSpPr>
                <a:spLocks/>
              </p:cNvSpPr>
              <p:nvPr/>
            </p:nvSpPr>
            <p:spPr bwMode="auto">
              <a:xfrm>
                <a:off x="2193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1" name="Freeform 212"/>
              <p:cNvSpPr>
                <a:spLocks/>
              </p:cNvSpPr>
              <p:nvPr/>
            </p:nvSpPr>
            <p:spPr bwMode="auto">
              <a:xfrm>
                <a:off x="2337" y="2435"/>
                <a:ext cx="4" cy="42"/>
              </a:xfrm>
              <a:custGeom>
                <a:avLst/>
                <a:gdLst>
                  <a:gd name="T0" fmla="*/ 4 w 4"/>
                  <a:gd name="T1" fmla="*/ 3 h 42"/>
                  <a:gd name="T2" fmla="*/ 4 w 4"/>
                  <a:gd name="T3" fmla="*/ 0 h 42"/>
                  <a:gd name="T4" fmla="*/ 0 w 4"/>
                  <a:gd name="T5" fmla="*/ 0 h 42"/>
                  <a:gd name="T6" fmla="*/ 0 w 4"/>
                  <a:gd name="T7" fmla="*/ 42 h 42"/>
                  <a:gd name="T8" fmla="*/ 4 w 4"/>
                  <a:gd name="T9" fmla="*/ 42 h 42"/>
                  <a:gd name="T10" fmla="*/ 4 w 4"/>
                  <a:gd name="T11" fmla="*/ 39 h 42"/>
                  <a:gd name="T12" fmla="*/ 4 w 4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2">
                    <a:moveTo>
                      <a:pt x="4" y="3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39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2" name="Freeform 213"/>
              <p:cNvSpPr>
                <a:spLocks/>
              </p:cNvSpPr>
              <p:nvPr/>
            </p:nvSpPr>
            <p:spPr bwMode="auto">
              <a:xfrm>
                <a:off x="2480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3" name="Freeform 214"/>
              <p:cNvSpPr>
                <a:spLocks/>
              </p:cNvSpPr>
              <p:nvPr/>
            </p:nvSpPr>
            <p:spPr bwMode="auto">
              <a:xfrm>
                <a:off x="2623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4" name="Freeform 215"/>
              <p:cNvSpPr>
                <a:spLocks/>
              </p:cNvSpPr>
              <p:nvPr/>
            </p:nvSpPr>
            <p:spPr bwMode="auto">
              <a:xfrm>
                <a:off x="2768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5" name="Freeform 216"/>
              <p:cNvSpPr>
                <a:spLocks/>
              </p:cNvSpPr>
              <p:nvPr/>
            </p:nvSpPr>
            <p:spPr bwMode="auto">
              <a:xfrm>
                <a:off x="2912" y="2435"/>
                <a:ext cx="4" cy="42"/>
              </a:xfrm>
              <a:custGeom>
                <a:avLst/>
                <a:gdLst>
                  <a:gd name="T0" fmla="*/ 4 w 4"/>
                  <a:gd name="T1" fmla="*/ 3 h 42"/>
                  <a:gd name="T2" fmla="*/ 4 w 4"/>
                  <a:gd name="T3" fmla="*/ 0 h 42"/>
                  <a:gd name="T4" fmla="*/ 0 w 4"/>
                  <a:gd name="T5" fmla="*/ 0 h 42"/>
                  <a:gd name="T6" fmla="*/ 0 w 4"/>
                  <a:gd name="T7" fmla="*/ 42 h 42"/>
                  <a:gd name="T8" fmla="*/ 4 w 4"/>
                  <a:gd name="T9" fmla="*/ 42 h 42"/>
                  <a:gd name="T10" fmla="*/ 4 w 4"/>
                  <a:gd name="T11" fmla="*/ 39 h 42"/>
                  <a:gd name="T12" fmla="*/ 4 w 4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2">
                    <a:moveTo>
                      <a:pt x="4" y="3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39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6" name="Freeform 217"/>
              <p:cNvSpPr>
                <a:spLocks/>
              </p:cNvSpPr>
              <p:nvPr/>
            </p:nvSpPr>
            <p:spPr bwMode="auto">
              <a:xfrm>
                <a:off x="3055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7" name="Freeform 218"/>
              <p:cNvSpPr>
                <a:spLocks/>
              </p:cNvSpPr>
              <p:nvPr/>
            </p:nvSpPr>
            <p:spPr bwMode="auto">
              <a:xfrm>
                <a:off x="3198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8" name="Freeform 219"/>
              <p:cNvSpPr>
                <a:spLocks/>
              </p:cNvSpPr>
              <p:nvPr/>
            </p:nvSpPr>
            <p:spPr bwMode="auto">
              <a:xfrm>
                <a:off x="3341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9" name="Freeform 220"/>
              <p:cNvSpPr>
                <a:spLocks/>
              </p:cNvSpPr>
              <p:nvPr/>
            </p:nvSpPr>
            <p:spPr bwMode="auto">
              <a:xfrm>
                <a:off x="3484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0" name="Freeform 221"/>
              <p:cNvSpPr>
                <a:spLocks/>
              </p:cNvSpPr>
              <p:nvPr/>
            </p:nvSpPr>
            <p:spPr bwMode="auto">
              <a:xfrm>
                <a:off x="3627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1" name="Freeform 222"/>
              <p:cNvSpPr>
                <a:spLocks/>
              </p:cNvSpPr>
              <p:nvPr/>
            </p:nvSpPr>
            <p:spPr bwMode="auto">
              <a:xfrm>
                <a:off x="3770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2" name="Freeform 223"/>
              <p:cNvSpPr>
                <a:spLocks/>
              </p:cNvSpPr>
              <p:nvPr/>
            </p:nvSpPr>
            <p:spPr bwMode="auto">
              <a:xfrm>
                <a:off x="3914" y="2435"/>
                <a:ext cx="4" cy="42"/>
              </a:xfrm>
              <a:custGeom>
                <a:avLst/>
                <a:gdLst>
                  <a:gd name="T0" fmla="*/ 4 w 4"/>
                  <a:gd name="T1" fmla="*/ 3 h 42"/>
                  <a:gd name="T2" fmla="*/ 4 w 4"/>
                  <a:gd name="T3" fmla="*/ 0 h 42"/>
                  <a:gd name="T4" fmla="*/ 0 w 4"/>
                  <a:gd name="T5" fmla="*/ 0 h 42"/>
                  <a:gd name="T6" fmla="*/ 0 w 4"/>
                  <a:gd name="T7" fmla="*/ 42 h 42"/>
                  <a:gd name="T8" fmla="*/ 4 w 4"/>
                  <a:gd name="T9" fmla="*/ 42 h 42"/>
                  <a:gd name="T10" fmla="*/ 4 w 4"/>
                  <a:gd name="T11" fmla="*/ 39 h 42"/>
                  <a:gd name="T12" fmla="*/ 4 w 4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2">
                    <a:moveTo>
                      <a:pt x="4" y="3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39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3" name="Freeform 224"/>
              <p:cNvSpPr>
                <a:spLocks/>
              </p:cNvSpPr>
              <p:nvPr/>
            </p:nvSpPr>
            <p:spPr bwMode="auto">
              <a:xfrm>
                <a:off x="4057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4" name="Freeform 225"/>
              <p:cNvSpPr>
                <a:spLocks/>
              </p:cNvSpPr>
              <p:nvPr/>
            </p:nvSpPr>
            <p:spPr bwMode="auto">
              <a:xfrm>
                <a:off x="4200" y="2435"/>
                <a:ext cx="5" cy="42"/>
              </a:xfrm>
              <a:custGeom>
                <a:avLst/>
                <a:gdLst>
                  <a:gd name="T0" fmla="*/ 5 w 5"/>
                  <a:gd name="T1" fmla="*/ 3 h 42"/>
                  <a:gd name="T2" fmla="*/ 5 w 5"/>
                  <a:gd name="T3" fmla="*/ 0 h 42"/>
                  <a:gd name="T4" fmla="*/ 0 w 5"/>
                  <a:gd name="T5" fmla="*/ 0 h 42"/>
                  <a:gd name="T6" fmla="*/ 0 w 5"/>
                  <a:gd name="T7" fmla="*/ 42 h 42"/>
                  <a:gd name="T8" fmla="*/ 5 w 5"/>
                  <a:gd name="T9" fmla="*/ 42 h 42"/>
                  <a:gd name="T10" fmla="*/ 5 w 5"/>
                  <a:gd name="T11" fmla="*/ 39 h 42"/>
                  <a:gd name="T12" fmla="*/ 5 w 5"/>
                  <a:gd name="T13" fmla="*/ 3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42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5" y="42"/>
                    </a:lnTo>
                    <a:lnTo>
                      <a:pt x="5" y="39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5" name="Rectangle 226"/>
              <p:cNvSpPr>
                <a:spLocks noChangeArrowheads="1"/>
              </p:cNvSpPr>
              <p:nvPr/>
            </p:nvSpPr>
            <p:spPr bwMode="auto">
              <a:xfrm>
                <a:off x="3128" y="1807"/>
                <a:ext cx="196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b="0">
                    <a:solidFill>
                      <a:srgbClr val="000000"/>
                    </a:solidFill>
                    <a:latin typeface="Book Antiqua" pitchFamily="18" charset="0"/>
                  </a:rPr>
                  <a:t>x(k)</a:t>
                </a:r>
                <a:endParaRPr lang="de-DE"/>
              </a:p>
            </p:txBody>
          </p:sp>
          <p:sp>
            <p:nvSpPr>
              <p:cNvPr id="15436" name="Freeform 227"/>
              <p:cNvSpPr>
                <a:spLocks/>
              </p:cNvSpPr>
              <p:nvPr/>
            </p:nvSpPr>
            <p:spPr bwMode="auto">
              <a:xfrm>
                <a:off x="3018" y="2329"/>
                <a:ext cx="76" cy="5"/>
              </a:xfrm>
              <a:custGeom>
                <a:avLst/>
                <a:gdLst>
                  <a:gd name="T0" fmla="*/ 3 w 76"/>
                  <a:gd name="T1" fmla="*/ 0 h 5"/>
                  <a:gd name="T2" fmla="*/ 0 w 76"/>
                  <a:gd name="T3" fmla="*/ 0 h 5"/>
                  <a:gd name="T4" fmla="*/ 0 w 76"/>
                  <a:gd name="T5" fmla="*/ 5 h 5"/>
                  <a:gd name="T6" fmla="*/ 76 w 76"/>
                  <a:gd name="T7" fmla="*/ 5 h 5"/>
                  <a:gd name="T8" fmla="*/ 76 w 76"/>
                  <a:gd name="T9" fmla="*/ 0 h 5"/>
                  <a:gd name="T10" fmla="*/ 73 w 76"/>
                  <a:gd name="T11" fmla="*/ 0 h 5"/>
                  <a:gd name="T12" fmla="*/ 3 w 76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6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6" y="5"/>
                    </a:lnTo>
                    <a:lnTo>
                      <a:pt x="76" y="0"/>
                    </a:lnTo>
                    <a:lnTo>
                      <a:pt x="7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37" name="Rectangle 228"/>
              <p:cNvSpPr>
                <a:spLocks noChangeArrowheads="1"/>
              </p:cNvSpPr>
              <p:nvPr/>
            </p:nvSpPr>
            <p:spPr bwMode="auto">
              <a:xfrm>
                <a:off x="3164" y="2494"/>
                <a:ext cx="54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200" b="0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de-DE"/>
              </a:p>
            </p:txBody>
          </p:sp>
          <p:sp>
            <p:nvSpPr>
              <p:cNvPr id="15438" name="Rectangle 229"/>
              <p:cNvSpPr>
                <a:spLocks noChangeArrowheads="1"/>
              </p:cNvSpPr>
              <p:nvPr/>
            </p:nvSpPr>
            <p:spPr bwMode="auto">
              <a:xfrm>
                <a:off x="3028" y="2494"/>
                <a:ext cx="54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200" b="0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de-DE"/>
              </a:p>
            </p:txBody>
          </p:sp>
          <p:sp>
            <p:nvSpPr>
              <p:cNvPr id="15439" name="Rectangle 230"/>
              <p:cNvSpPr>
                <a:spLocks noChangeArrowheads="1"/>
              </p:cNvSpPr>
              <p:nvPr/>
            </p:nvSpPr>
            <p:spPr bwMode="auto">
              <a:xfrm>
                <a:off x="4263" y="2496"/>
                <a:ext cx="7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600" b="0">
                    <a:solidFill>
                      <a:srgbClr val="000000"/>
                    </a:solidFill>
                    <a:latin typeface="Book Antiqua" pitchFamily="18" charset="0"/>
                  </a:rPr>
                  <a:t>k</a:t>
                </a:r>
                <a:endParaRPr lang="de-DE"/>
              </a:p>
            </p:txBody>
          </p:sp>
          <p:sp>
            <p:nvSpPr>
              <p:cNvPr id="15440" name="Rectangle 231"/>
              <p:cNvSpPr>
                <a:spLocks noChangeArrowheads="1"/>
              </p:cNvSpPr>
              <p:nvPr/>
            </p:nvSpPr>
            <p:spPr bwMode="auto">
              <a:xfrm>
                <a:off x="3307" y="2494"/>
                <a:ext cx="54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200" b="0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de-DE"/>
              </a:p>
            </p:txBody>
          </p:sp>
          <p:sp>
            <p:nvSpPr>
              <p:cNvPr id="15441" name="Freeform 232"/>
              <p:cNvSpPr>
                <a:spLocks/>
              </p:cNvSpPr>
              <p:nvPr/>
            </p:nvSpPr>
            <p:spPr bwMode="auto">
              <a:xfrm>
                <a:off x="3193" y="2251"/>
                <a:ext cx="15" cy="231"/>
              </a:xfrm>
              <a:custGeom>
                <a:avLst/>
                <a:gdLst>
                  <a:gd name="T0" fmla="*/ 15 w 15"/>
                  <a:gd name="T1" fmla="*/ 7 h 231"/>
                  <a:gd name="T2" fmla="*/ 15 w 15"/>
                  <a:gd name="T3" fmla="*/ 2 h 231"/>
                  <a:gd name="T4" fmla="*/ 12 w 15"/>
                  <a:gd name="T5" fmla="*/ 2 h 231"/>
                  <a:gd name="T6" fmla="*/ 12 w 15"/>
                  <a:gd name="T7" fmla="*/ 0 h 231"/>
                  <a:gd name="T8" fmla="*/ 2 w 15"/>
                  <a:gd name="T9" fmla="*/ 0 h 231"/>
                  <a:gd name="T10" fmla="*/ 2 w 15"/>
                  <a:gd name="T11" fmla="*/ 2 h 231"/>
                  <a:gd name="T12" fmla="*/ 0 w 15"/>
                  <a:gd name="T13" fmla="*/ 2 h 231"/>
                  <a:gd name="T14" fmla="*/ 0 w 15"/>
                  <a:gd name="T15" fmla="*/ 228 h 231"/>
                  <a:gd name="T16" fmla="*/ 2 w 15"/>
                  <a:gd name="T17" fmla="*/ 228 h 231"/>
                  <a:gd name="T18" fmla="*/ 2 w 15"/>
                  <a:gd name="T19" fmla="*/ 231 h 231"/>
                  <a:gd name="T20" fmla="*/ 12 w 15"/>
                  <a:gd name="T21" fmla="*/ 231 h 231"/>
                  <a:gd name="T22" fmla="*/ 12 w 15"/>
                  <a:gd name="T23" fmla="*/ 228 h 231"/>
                  <a:gd name="T24" fmla="*/ 15 w 15"/>
                  <a:gd name="T25" fmla="*/ 228 h 231"/>
                  <a:gd name="T26" fmla="*/ 15 w 15"/>
                  <a:gd name="T27" fmla="*/ 223 h 231"/>
                  <a:gd name="T28" fmla="*/ 15 w 15"/>
                  <a:gd name="T29" fmla="*/ 7 h 23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231">
                    <a:moveTo>
                      <a:pt x="15" y="7"/>
                    </a:move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28"/>
                    </a:lnTo>
                    <a:lnTo>
                      <a:pt x="2" y="228"/>
                    </a:lnTo>
                    <a:lnTo>
                      <a:pt x="2" y="231"/>
                    </a:lnTo>
                    <a:lnTo>
                      <a:pt x="12" y="231"/>
                    </a:lnTo>
                    <a:lnTo>
                      <a:pt x="12" y="228"/>
                    </a:lnTo>
                    <a:lnTo>
                      <a:pt x="15" y="228"/>
                    </a:lnTo>
                    <a:lnTo>
                      <a:pt x="15" y="22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2" name="Oval 233"/>
              <p:cNvSpPr>
                <a:spLocks noChangeArrowheads="1"/>
              </p:cNvSpPr>
              <p:nvPr/>
            </p:nvSpPr>
            <p:spPr bwMode="auto">
              <a:xfrm>
                <a:off x="2606" y="2375"/>
                <a:ext cx="41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3" name="Oval 234"/>
              <p:cNvSpPr>
                <a:spLocks noChangeArrowheads="1"/>
              </p:cNvSpPr>
              <p:nvPr/>
            </p:nvSpPr>
            <p:spPr bwMode="auto">
              <a:xfrm>
                <a:off x="2320" y="2363"/>
                <a:ext cx="41" cy="38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4" name="Oval 235"/>
              <p:cNvSpPr>
                <a:spLocks noChangeArrowheads="1"/>
              </p:cNvSpPr>
              <p:nvPr/>
            </p:nvSpPr>
            <p:spPr bwMode="auto">
              <a:xfrm>
                <a:off x="2463" y="2411"/>
                <a:ext cx="41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5" name="Oval 236"/>
              <p:cNvSpPr>
                <a:spLocks noChangeArrowheads="1"/>
              </p:cNvSpPr>
              <p:nvPr/>
            </p:nvSpPr>
            <p:spPr bwMode="auto">
              <a:xfrm>
                <a:off x="2749" y="2348"/>
                <a:ext cx="39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6" name="Oval 237"/>
              <p:cNvSpPr>
                <a:spLocks noChangeArrowheads="1"/>
              </p:cNvSpPr>
              <p:nvPr/>
            </p:nvSpPr>
            <p:spPr bwMode="auto">
              <a:xfrm>
                <a:off x="2892" y="2375"/>
                <a:ext cx="39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7" name="Oval 238"/>
              <p:cNvSpPr>
                <a:spLocks noChangeArrowheads="1"/>
              </p:cNvSpPr>
              <p:nvPr/>
            </p:nvSpPr>
            <p:spPr bwMode="auto">
              <a:xfrm>
                <a:off x="3035" y="2312"/>
                <a:ext cx="42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8" name="Oval 239"/>
              <p:cNvSpPr>
                <a:spLocks noChangeArrowheads="1"/>
              </p:cNvSpPr>
              <p:nvPr/>
            </p:nvSpPr>
            <p:spPr bwMode="auto">
              <a:xfrm>
                <a:off x="3181" y="2239"/>
                <a:ext cx="39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49" name="Oval 240"/>
              <p:cNvSpPr>
                <a:spLocks noChangeArrowheads="1"/>
              </p:cNvSpPr>
              <p:nvPr/>
            </p:nvSpPr>
            <p:spPr bwMode="auto">
              <a:xfrm>
                <a:off x="3322" y="2093"/>
                <a:ext cx="41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0" name="Oval 241"/>
              <p:cNvSpPr>
                <a:spLocks noChangeArrowheads="1"/>
              </p:cNvSpPr>
              <p:nvPr/>
            </p:nvSpPr>
            <p:spPr bwMode="auto">
              <a:xfrm>
                <a:off x="3465" y="2091"/>
                <a:ext cx="41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1" name="Oval 242"/>
              <p:cNvSpPr>
                <a:spLocks noChangeArrowheads="1"/>
              </p:cNvSpPr>
              <p:nvPr/>
            </p:nvSpPr>
            <p:spPr bwMode="auto">
              <a:xfrm>
                <a:off x="3610" y="2234"/>
                <a:ext cx="39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2" name="Oval 243"/>
              <p:cNvSpPr>
                <a:spLocks noChangeArrowheads="1"/>
              </p:cNvSpPr>
              <p:nvPr/>
            </p:nvSpPr>
            <p:spPr bwMode="auto">
              <a:xfrm>
                <a:off x="3754" y="2198"/>
                <a:ext cx="38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3" name="Oval 244"/>
              <p:cNvSpPr>
                <a:spLocks noChangeArrowheads="1"/>
              </p:cNvSpPr>
              <p:nvPr/>
            </p:nvSpPr>
            <p:spPr bwMode="auto">
              <a:xfrm>
                <a:off x="3897" y="2127"/>
                <a:ext cx="41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4" name="Oval 245"/>
              <p:cNvSpPr>
                <a:spLocks noChangeArrowheads="1"/>
              </p:cNvSpPr>
              <p:nvPr/>
            </p:nvSpPr>
            <p:spPr bwMode="auto">
              <a:xfrm>
                <a:off x="4037" y="2266"/>
                <a:ext cx="42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5" name="Oval 246"/>
              <p:cNvSpPr>
                <a:spLocks noChangeArrowheads="1"/>
              </p:cNvSpPr>
              <p:nvPr/>
            </p:nvSpPr>
            <p:spPr bwMode="auto">
              <a:xfrm>
                <a:off x="2176" y="2411"/>
                <a:ext cx="39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6" name="Freeform 247"/>
              <p:cNvSpPr>
                <a:spLocks/>
              </p:cNvSpPr>
              <p:nvPr/>
            </p:nvSpPr>
            <p:spPr bwMode="auto">
              <a:xfrm>
                <a:off x="2186" y="2443"/>
                <a:ext cx="17" cy="34"/>
              </a:xfrm>
              <a:custGeom>
                <a:avLst/>
                <a:gdLst>
                  <a:gd name="T0" fmla="*/ 17 w 17"/>
                  <a:gd name="T1" fmla="*/ 7 h 34"/>
                  <a:gd name="T2" fmla="*/ 17 w 17"/>
                  <a:gd name="T3" fmla="*/ 5 h 34"/>
                  <a:gd name="T4" fmla="*/ 12 w 17"/>
                  <a:gd name="T5" fmla="*/ 0 h 34"/>
                  <a:gd name="T6" fmla="*/ 7 w 17"/>
                  <a:gd name="T7" fmla="*/ 0 h 34"/>
                  <a:gd name="T8" fmla="*/ 3 w 17"/>
                  <a:gd name="T9" fmla="*/ 5 h 34"/>
                  <a:gd name="T10" fmla="*/ 3 w 17"/>
                  <a:gd name="T11" fmla="*/ 7 h 34"/>
                  <a:gd name="T12" fmla="*/ 0 w 17"/>
                  <a:gd name="T13" fmla="*/ 26 h 34"/>
                  <a:gd name="T14" fmla="*/ 0 w 17"/>
                  <a:gd name="T15" fmla="*/ 29 h 34"/>
                  <a:gd name="T16" fmla="*/ 5 w 17"/>
                  <a:gd name="T17" fmla="*/ 34 h 34"/>
                  <a:gd name="T18" fmla="*/ 10 w 17"/>
                  <a:gd name="T19" fmla="*/ 34 h 34"/>
                  <a:gd name="T20" fmla="*/ 15 w 17"/>
                  <a:gd name="T21" fmla="*/ 29 h 34"/>
                  <a:gd name="T22" fmla="*/ 15 w 17"/>
                  <a:gd name="T23" fmla="*/ 26 h 34"/>
                  <a:gd name="T24" fmla="*/ 17 w 17"/>
                  <a:gd name="T25" fmla="*/ 7 h 3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" h="34">
                    <a:moveTo>
                      <a:pt x="17" y="7"/>
                    </a:moveTo>
                    <a:lnTo>
                      <a:pt x="17" y="5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5" y="34"/>
                    </a:lnTo>
                    <a:lnTo>
                      <a:pt x="10" y="34"/>
                    </a:lnTo>
                    <a:lnTo>
                      <a:pt x="15" y="29"/>
                    </a:lnTo>
                    <a:lnTo>
                      <a:pt x="15" y="26"/>
                    </a:ln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7" name="Freeform 248"/>
              <p:cNvSpPr>
                <a:spLocks/>
              </p:cNvSpPr>
              <p:nvPr/>
            </p:nvSpPr>
            <p:spPr bwMode="auto">
              <a:xfrm>
                <a:off x="4052" y="3253"/>
                <a:ext cx="14" cy="194"/>
              </a:xfrm>
              <a:custGeom>
                <a:avLst/>
                <a:gdLst>
                  <a:gd name="T0" fmla="*/ 14 w 14"/>
                  <a:gd name="T1" fmla="*/ 7 h 194"/>
                  <a:gd name="T2" fmla="*/ 14 w 14"/>
                  <a:gd name="T3" fmla="*/ 2 h 194"/>
                  <a:gd name="T4" fmla="*/ 12 w 14"/>
                  <a:gd name="T5" fmla="*/ 2 h 194"/>
                  <a:gd name="T6" fmla="*/ 12 w 14"/>
                  <a:gd name="T7" fmla="*/ 0 h 194"/>
                  <a:gd name="T8" fmla="*/ 2 w 14"/>
                  <a:gd name="T9" fmla="*/ 0 h 194"/>
                  <a:gd name="T10" fmla="*/ 2 w 14"/>
                  <a:gd name="T11" fmla="*/ 2 h 194"/>
                  <a:gd name="T12" fmla="*/ 0 w 14"/>
                  <a:gd name="T13" fmla="*/ 2 h 194"/>
                  <a:gd name="T14" fmla="*/ 0 w 14"/>
                  <a:gd name="T15" fmla="*/ 192 h 194"/>
                  <a:gd name="T16" fmla="*/ 2 w 14"/>
                  <a:gd name="T17" fmla="*/ 192 h 194"/>
                  <a:gd name="T18" fmla="*/ 2 w 14"/>
                  <a:gd name="T19" fmla="*/ 194 h 194"/>
                  <a:gd name="T20" fmla="*/ 12 w 14"/>
                  <a:gd name="T21" fmla="*/ 194 h 194"/>
                  <a:gd name="T22" fmla="*/ 12 w 14"/>
                  <a:gd name="T23" fmla="*/ 192 h 194"/>
                  <a:gd name="T24" fmla="*/ 14 w 14"/>
                  <a:gd name="T25" fmla="*/ 192 h 194"/>
                  <a:gd name="T26" fmla="*/ 14 w 14"/>
                  <a:gd name="T27" fmla="*/ 187 h 194"/>
                  <a:gd name="T28" fmla="*/ 14 w 14"/>
                  <a:gd name="T29" fmla="*/ 7 h 19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194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2" y="194"/>
                    </a:lnTo>
                    <a:lnTo>
                      <a:pt x="12" y="194"/>
                    </a:lnTo>
                    <a:lnTo>
                      <a:pt x="12" y="192"/>
                    </a:lnTo>
                    <a:lnTo>
                      <a:pt x="14" y="192"/>
                    </a:lnTo>
                    <a:lnTo>
                      <a:pt x="14" y="187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8" name="Freeform 249"/>
              <p:cNvSpPr>
                <a:spLocks/>
              </p:cNvSpPr>
              <p:nvPr/>
            </p:nvSpPr>
            <p:spPr bwMode="auto">
              <a:xfrm>
                <a:off x="3766" y="3183"/>
                <a:ext cx="14" cy="264"/>
              </a:xfrm>
              <a:custGeom>
                <a:avLst/>
                <a:gdLst>
                  <a:gd name="T0" fmla="*/ 14 w 14"/>
                  <a:gd name="T1" fmla="*/ 7 h 264"/>
                  <a:gd name="T2" fmla="*/ 14 w 14"/>
                  <a:gd name="T3" fmla="*/ 2 h 264"/>
                  <a:gd name="T4" fmla="*/ 12 w 14"/>
                  <a:gd name="T5" fmla="*/ 2 h 264"/>
                  <a:gd name="T6" fmla="*/ 12 w 14"/>
                  <a:gd name="T7" fmla="*/ 0 h 264"/>
                  <a:gd name="T8" fmla="*/ 2 w 14"/>
                  <a:gd name="T9" fmla="*/ 0 h 264"/>
                  <a:gd name="T10" fmla="*/ 2 w 14"/>
                  <a:gd name="T11" fmla="*/ 2 h 264"/>
                  <a:gd name="T12" fmla="*/ 0 w 14"/>
                  <a:gd name="T13" fmla="*/ 2 h 264"/>
                  <a:gd name="T14" fmla="*/ 0 w 14"/>
                  <a:gd name="T15" fmla="*/ 262 h 264"/>
                  <a:gd name="T16" fmla="*/ 2 w 14"/>
                  <a:gd name="T17" fmla="*/ 262 h 264"/>
                  <a:gd name="T18" fmla="*/ 2 w 14"/>
                  <a:gd name="T19" fmla="*/ 264 h 264"/>
                  <a:gd name="T20" fmla="*/ 12 w 14"/>
                  <a:gd name="T21" fmla="*/ 264 h 264"/>
                  <a:gd name="T22" fmla="*/ 12 w 14"/>
                  <a:gd name="T23" fmla="*/ 262 h 264"/>
                  <a:gd name="T24" fmla="*/ 14 w 14"/>
                  <a:gd name="T25" fmla="*/ 262 h 264"/>
                  <a:gd name="T26" fmla="*/ 14 w 14"/>
                  <a:gd name="T27" fmla="*/ 257 h 264"/>
                  <a:gd name="T28" fmla="*/ 14 w 14"/>
                  <a:gd name="T29" fmla="*/ 7 h 2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264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62"/>
                    </a:lnTo>
                    <a:lnTo>
                      <a:pt x="2" y="262"/>
                    </a:lnTo>
                    <a:lnTo>
                      <a:pt x="2" y="264"/>
                    </a:lnTo>
                    <a:lnTo>
                      <a:pt x="12" y="264"/>
                    </a:lnTo>
                    <a:lnTo>
                      <a:pt x="12" y="262"/>
                    </a:lnTo>
                    <a:lnTo>
                      <a:pt x="14" y="262"/>
                    </a:lnTo>
                    <a:lnTo>
                      <a:pt x="14" y="257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59" name="Freeform 250"/>
              <p:cNvSpPr>
                <a:spLocks/>
              </p:cNvSpPr>
              <p:nvPr/>
            </p:nvSpPr>
            <p:spPr bwMode="auto">
              <a:xfrm>
                <a:off x="3909" y="3110"/>
                <a:ext cx="14" cy="337"/>
              </a:xfrm>
              <a:custGeom>
                <a:avLst/>
                <a:gdLst>
                  <a:gd name="T0" fmla="*/ 14 w 14"/>
                  <a:gd name="T1" fmla="*/ 7 h 337"/>
                  <a:gd name="T2" fmla="*/ 14 w 14"/>
                  <a:gd name="T3" fmla="*/ 2 h 337"/>
                  <a:gd name="T4" fmla="*/ 12 w 14"/>
                  <a:gd name="T5" fmla="*/ 2 h 337"/>
                  <a:gd name="T6" fmla="*/ 12 w 14"/>
                  <a:gd name="T7" fmla="*/ 0 h 337"/>
                  <a:gd name="T8" fmla="*/ 2 w 14"/>
                  <a:gd name="T9" fmla="*/ 0 h 337"/>
                  <a:gd name="T10" fmla="*/ 2 w 14"/>
                  <a:gd name="T11" fmla="*/ 2 h 337"/>
                  <a:gd name="T12" fmla="*/ 0 w 14"/>
                  <a:gd name="T13" fmla="*/ 2 h 337"/>
                  <a:gd name="T14" fmla="*/ 0 w 14"/>
                  <a:gd name="T15" fmla="*/ 335 h 337"/>
                  <a:gd name="T16" fmla="*/ 2 w 14"/>
                  <a:gd name="T17" fmla="*/ 335 h 337"/>
                  <a:gd name="T18" fmla="*/ 2 w 14"/>
                  <a:gd name="T19" fmla="*/ 337 h 337"/>
                  <a:gd name="T20" fmla="*/ 12 w 14"/>
                  <a:gd name="T21" fmla="*/ 337 h 337"/>
                  <a:gd name="T22" fmla="*/ 12 w 14"/>
                  <a:gd name="T23" fmla="*/ 335 h 337"/>
                  <a:gd name="T24" fmla="*/ 14 w 14"/>
                  <a:gd name="T25" fmla="*/ 335 h 337"/>
                  <a:gd name="T26" fmla="*/ 14 w 14"/>
                  <a:gd name="T27" fmla="*/ 330 h 337"/>
                  <a:gd name="T28" fmla="*/ 14 w 14"/>
                  <a:gd name="T29" fmla="*/ 7 h 33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337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35"/>
                    </a:lnTo>
                    <a:lnTo>
                      <a:pt x="2" y="335"/>
                    </a:lnTo>
                    <a:lnTo>
                      <a:pt x="2" y="337"/>
                    </a:lnTo>
                    <a:lnTo>
                      <a:pt x="12" y="337"/>
                    </a:lnTo>
                    <a:lnTo>
                      <a:pt x="12" y="335"/>
                    </a:lnTo>
                    <a:lnTo>
                      <a:pt x="14" y="335"/>
                    </a:lnTo>
                    <a:lnTo>
                      <a:pt x="14" y="330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0" name="Freeform 251"/>
              <p:cNvSpPr>
                <a:spLocks/>
              </p:cNvSpPr>
              <p:nvPr/>
            </p:nvSpPr>
            <p:spPr bwMode="auto">
              <a:xfrm>
                <a:off x="3622" y="3219"/>
                <a:ext cx="15" cy="228"/>
              </a:xfrm>
              <a:custGeom>
                <a:avLst/>
                <a:gdLst>
                  <a:gd name="T0" fmla="*/ 15 w 15"/>
                  <a:gd name="T1" fmla="*/ 7 h 228"/>
                  <a:gd name="T2" fmla="*/ 15 w 15"/>
                  <a:gd name="T3" fmla="*/ 3 h 228"/>
                  <a:gd name="T4" fmla="*/ 13 w 15"/>
                  <a:gd name="T5" fmla="*/ 3 h 228"/>
                  <a:gd name="T6" fmla="*/ 13 w 15"/>
                  <a:gd name="T7" fmla="*/ 0 h 228"/>
                  <a:gd name="T8" fmla="*/ 3 w 15"/>
                  <a:gd name="T9" fmla="*/ 0 h 228"/>
                  <a:gd name="T10" fmla="*/ 3 w 15"/>
                  <a:gd name="T11" fmla="*/ 3 h 228"/>
                  <a:gd name="T12" fmla="*/ 0 w 15"/>
                  <a:gd name="T13" fmla="*/ 3 h 228"/>
                  <a:gd name="T14" fmla="*/ 0 w 15"/>
                  <a:gd name="T15" fmla="*/ 226 h 228"/>
                  <a:gd name="T16" fmla="*/ 3 w 15"/>
                  <a:gd name="T17" fmla="*/ 226 h 228"/>
                  <a:gd name="T18" fmla="*/ 3 w 15"/>
                  <a:gd name="T19" fmla="*/ 228 h 228"/>
                  <a:gd name="T20" fmla="*/ 13 w 15"/>
                  <a:gd name="T21" fmla="*/ 228 h 228"/>
                  <a:gd name="T22" fmla="*/ 13 w 15"/>
                  <a:gd name="T23" fmla="*/ 226 h 228"/>
                  <a:gd name="T24" fmla="*/ 15 w 15"/>
                  <a:gd name="T25" fmla="*/ 226 h 228"/>
                  <a:gd name="T26" fmla="*/ 15 w 15"/>
                  <a:gd name="T27" fmla="*/ 221 h 228"/>
                  <a:gd name="T28" fmla="*/ 15 w 15"/>
                  <a:gd name="T29" fmla="*/ 7 h 2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228">
                    <a:moveTo>
                      <a:pt x="15" y="7"/>
                    </a:moveTo>
                    <a:lnTo>
                      <a:pt x="15" y="3"/>
                    </a:lnTo>
                    <a:lnTo>
                      <a:pt x="13" y="3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26"/>
                    </a:lnTo>
                    <a:lnTo>
                      <a:pt x="3" y="226"/>
                    </a:lnTo>
                    <a:lnTo>
                      <a:pt x="3" y="228"/>
                    </a:lnTo>
                    <a:lnTo>
                      <a:pt x="13" y="228"/>
                    </a:lnTo>
                    <a:lnTo>
                      <a:pt x="13" y="226"/>
                    </a:lnTo>
                    <a:lnTo>
                      <a:pt x="15" y="226"/>
                    </a:lnTo>
                    <a:lnTo>
                      <a:pt x="15" y="221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1" name="Freeform 252"/>
              <p:cNvSpPr>
                <a:spLocks/>
              </p:cNvSpPr>
              <p:nvPr/>
            </p:nvSpPr>
            <p:spPr bwMode="auto">
              <a:xfrm>
                <a:off x="3479" y="3076"/>
                <a:ext cx="15" cy="371"/>
              </a:xfrm>
              <a:custGeom>
                <a:avLst/>
                <a:gdLst>
                  <a:gd name="T0" fmla="*/ 15 w 15"/>
                  <a:gd name="T1" fmla="*/ 7 h 371"/>
                  <a:gd name="T2" fmla="*/ 15 w 15"/>
                  <a:gd name="T3" fmla="*/ 2 h 371"/>
                  <a:gd name="T4" fmla="*/ 12 w 15"/>
                  <a:gd name="T5" fmla="*/ 2 h 371"/>
                  <a:gd name="T6" fmla="*/ 12 w 15"/>
                  <a:gd name="T7" fmla="*/ 0 h 371"/>
                  <a:gd name="T8" fmla="*/ 3 w 15"/>
                  <a:gd name="T9" fmla="*/ 0 h 371"/>
                  <a:gd name="T10" fmla="*/ 3 w 15"/>
                  <a:gd name="T11" fmla="*/ 2 h 371"/>
                  <a:gd name="T12" fmla="*/ 0 w 15"/>
                  <a:gd name="T13" fmla="*/ 2 h 371"/>
                  <a:gd name="T14" fmla="*/ 0 w 15"/>
                  <a:gd name="T15" fmla="*/ 369 h 371"/>
                  <a:gd name="T16" fmla="*/ 3 w 15"/>
                  <a:gd name="T17" fmla="*/ 369 h 371"/>
                  <a:gd name="T18" fmla="*/ 3 w 15"/>
                  <a:gd name="T19" fmla="*/ 371 h 371"/>
                  <a:gd name="T20" fmla="*/ 12 w 15"/>
                  <a:gd name="T21" fmla="*/ 371 h 371"/>
                  <a:gd name="T22" fmla="*/ 12 w 15"/>
                  <a:gd name="T23" fmla="*/ 369 h 371"/>
                  <a:gd name="T24" fmla="*/ 15 w 15"/>
                  <a:gd name="T25" fmla="*/ 369 h 371"/>
                  <a:gd name="T26" fmla="*/ 15 w 15"/>
                  <a:gd name="T27" fmla="*/ 364 h 371"/>
                  <a:gd name="T28" fmla="*/ 15 w 15"/>
                  <a:gd name="T29" fmla="*/ 7 h 3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371">
                    <a:moveTo>
                      <a:pt x="15" y="7"/>
                    </a:move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369"/>
                    </a:lnTo>
                    <a:lnTo>
                      <a:pt x="3" y="369"/>
                    </a:lnTo>
                    <a:lnTo>
                      <a:pt x="3" y="371"/>
                    </a:lnTo>
                    <a:lnTo>
                      <a:pt x="12" y="371"/>
                    </a:lnTo>
                    <a:lnTo>
                      <a:pt x="12" y="369"/>
                    </a:lnTo>
                    <a:lnTo>
                      <a:pt x="15" y="369"/>
                    </a:lnTo>
                    <a:lnTo>
                      <a:pt x="15" y="364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2" name="Freeform 253"/>
              <p:cNvSpPr>
                <a:spLocks/>
              </p:cNvSpPr>
              <p:nvPr/>
            </p:nvSpPr>
            <p:spPr bwMode="auto">
              <a:xfrm>
                <a:off x="3336" y="3076"/>
                <a:ext cx="15" cy="371"/>
              </a:xfrm>
              <a:custGeom>
                <a:avLst/>
                <a:gdLst>
                  <a:gd name="T0" fmla="*/ 15 w 15"/>
                  <a:gd name="T1" fmla="*/ 7 h 371"/>
                  <a:gd name="T2" fmla="*/ 15 w 15"/>
                  <a:gd name="T3" fmla="*/ 2 h 371"/>
                  <a:gd name="T4" fmla="*/ 12 w 15"/>
                  <a:gd name="T5" fmla="*/ 2 h 371"/>
                  <a:gd name="T6" fmla="*/ 12 w 15"/>
                  <a:gd name="T7" fmla="*/ 0 h 371"/>
                  <a:gd name="T8" fmla="*/ 3 w 15"/>
                  <a:gd name="T9" fmla="*/ 0 h 371"/>
                  <a:gd name="T10" fmla="*/ 3 w 15"/>
                  <a:gd name="T11" fmla="*/ 2 h 371"/>
                  <a:gd name="T12" fmla="*/ 0 w 15"/>
                  <a:gd name="T13" fmla="*/ 2 h 371"/>
                  <a:gd name="T14" fmla="*/ 0 w 15"/>
                  <a:gd name="T15" fmla="*/ 369 h 371"/>
                  <a:gd name="T16" fmla="*/ 3 w 15"/>
                  <a:gd name="T17" fmla="*/ 369 h 371"/>
                  <a:gd name="T18" fmla="*/ 3 w 15"/>
                  <a:gd name="T19" fmla="*/ 371 h 371"/>
                  <a:gd name="T20" fmla="*/ 12 w 15"/>
                  <a:gd name="T21" fmla="*/ 371 h 371"/>
                  <a:gd name="T22" fmla="*/ 12 w 15"/>
                  <a:gd name="T23" fmla="*/ 369 h 371"/>
                  <a:gd name="T24" fmla="*/ 15 w 15"/>
                  <a:gd name="T25" fmla="*/ 369 h 371"/>
                  <a:gd name="T26" fmla="*/ 15 w 15"/>
                  <a:gd name="T27" fmla="*/ 364 h 371"/>
                  <a:gd name="T28" fmla="*/ 15 w 15"/>
                  <a:gd name="T29" fmla="*/ 7 h 3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371">
                    <a:moveTo>
                      <a:pt x="15" y="7"/>
                    </a:move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369"/>
                    </a:lnTo>
                    <a:lnTo>
                      <a:pt x="3" y="369"/>
                    </a:lnTo>
                    <a:lnTo>
                      <a:pt x="3" y="371"/>
                    </a:lnTo>
                    <a:lnTo>
                      <a:pt x="12" y="371"/>
                    </a:lnTo>
                    <a:lnTo>
                      <a:pt x="12" y="369"/>
                    </a:lnTo>
                    <a:lnTo>
                      <a:pt x="15" y="369"/>
                    </a:lnTo>
                    <a:lnTo>
                      <a:pt x="15" y="364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3" name="Freeform 254"/>
              <p:cNvSpPr>
                <a:spLocks/>
              </p:cNvSpPr>
              <p:nvPr/>
            </p:nvSpPr>
            <p:spPr bwMode="auto">
              <a:xfrm>
                <a:off x="3050" y="2933"/>
                <a:ext cx="14" cy="514"/>
              </a:xfrm>
              <a:custGeom>
                <a:avLst/>
                <a:gdLst>
                  <a:gd name="T0" fmla="*/ 14 w 14"/>
                  <a:gd name="T1" fmla="*/ 7 h 514"/>
                  <a:gd name="T2" fmla="*/ 14 w 14"/>
                  <a:gd name="T3" fmla="*/ 2 h 514"/>
                  <a:gd name="T4" fmla="*/ 12 w 14"/>
                  <a:gd name="T5" fmla="*/ 2 h 514"/>
                  <a:gd name="T6" fmla="*/ 12 w 14"/>
                  <a:gd name="T7" fmla="*/ 0 h 514"/>
                  <a:gd name="T8" fmla="*/ 2 w 14"/>
                  <a:gd name="T9" fmla="*/ 0 h 514"/>
                  <a:gd name="T10" fmla="*/ 2 w 14"/>
                  <a:gd name="T11" fmla="*/ 2 h 514"/>
                  <a:gd name="T12" fmla="*/ 0 w 14"/>
                  <a:gd name="T13" fmla="*/ 2 h 514"/>
                  <a:gd name="T14" fmla="*/ 0 w 14"/>
                  <a:gd name="T15" fmla="*/ 512 h 514"/>
                  <a:gd name="T16" fmla="*/ 2 w 14"/>
                  <a:gd name="T17" fmla="*/ 512 h 514"/>
                  <a:gd name="T18" fmla="*/ 2 w 14"/>
                  <a:gd name="T19" fmla="*/ 514 h 514"/>
                  <a:gd name="T20" fmla="*/ 12 w 14"/>
                  <a:gd name="T21" fmla="*/ 514 h 514"/>
                  <a:gd name="T22" fmla="*/ 12 w 14"/>
                  <a:gd name="T23" fmla="*/ 512 h 514"/>
                  <a:gd name="T24" fmla="*/ 14 w 14"/>
                  <a:gd name="T25" fmla="*/ 512 h 514"/>
                  <a:gd name="T26" fmla="*/ 14 w 14"/>
                  <a:gd name="T27" fmla="*/ 507 h 514"/>
                  <a:gd name="T28" fmla="*/ 14 w 14"/>
                  <a:gd name="T29" fmla="*/ 7 h 5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" h="514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12"/>
                    </a:lnTo>
                    <a:lnTo>
                      <a:pt x="2" y="512"/>
                    </a:lnTo>
                    <a:lnTo>
                      <a:pt x="2" y="514"/>
                    </a:lnTo>
                    <a:lnTo>
                      <a:pt x="12" y="514"/>
                    </a:lnTo>
                    <a:lnTo>
                      <a:pt x="12" y="512"/>
                    </a:lnTo>
                    <a:lnTo>
                      <a:pt x="14" y="512"/>
                    </a:lnTo>
                    <a:lnTo>
                      <a:pt x="14" y="507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4" name="AutoShape 255"/>
              <p:cNvSpPr>
                <a:spLocks noChangeArrowheads="1"/>
              </p:cNvSpPr>
              <p:nvPr/>
            </p:nvSpPr>
            <p:spPr bwMode="auto">
              <a:xfrm>
                <a:off x="3343" y="3226"/>
                <a:ext cx="3" cy="3"/>
              </a:xfrm>
              <a:prstGeom prst="roundRect">
                <a:avLst>
                  <a:gd name="adj" fmla="val 1500000"/>
                </a:avLst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5" name="Freeform 256"/>
              <p:cNvSpPr>
                <a:spLocks/>
              </p:cNvSpPr>
              <p:nvPr/>
            </p:nvSpPr>
            <p:spPr bwMode="auto">
              <a:xfrm>
                <a:off x="2050" y="3437"/>
                <a:ext cx="2262" cy="5"/>
              </a:xfrm>
              <a:custGeom>
                <a:avLst/>
                <a:gdLst>
                  <a:gd name="T0" fmla="*/ 3 w 2262"/>
                  <a:gd name="T1" fmla="*/ 0 h 5"/>
                  <a:gd name="T2" fmla="*/ 0 w 2262"/>
                  <a:gd name="T3" fmla="*/ 0 h 5"/>
                  <a:gd name="T4" fmla="*/ 0 w 2262"/>
                  <a:gd name="T5" fmla="*/ 5 h 5"/>
                  <a:gd name="T6" fmla="*/ 2262 w 2262"/>
                  <a:gd name="T7" fmla="*/ 5 h 5"/>
                  <a:gd name="T8" fmla="*/ 2262 w 2262"/>
                  <a:gd name="T9" fmla="*/ 0 h 5"/>
                  <a:gd name="T10" fmla="*/ 2259 w 2262"/>
                  <a:gd name="T11" fmla="*/ 0 h 5"/>
                  <a:gd name="T12" fmla="*/ 3 w 2262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62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2262" y="5"/>
                    </a:lnTo>
                    <a:lnTo>
                      <a:pt x="2262" y="0"/>
                    </a:lnTo>
                    <a:lnTo>
                      <a:pt x="2259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6" name="Freeform 257"/>
              <p:cNvSpPr>
                <a:spLocks/>
              </p:cNvSpPr>
              <p:nvPr/>
            </p:nvSpPr>
            <p:spPr bwMode="auto">
              <a:xfrm>
                <a:off x="4263" y="3413"/>
                <a:ext cx="129" cy="58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29 h 58"/>
                  <a:gd name="T4" fmla="*/ 0 w 129"/>
                  <a:gd name="T5" fmla="*/ 58 h 58"/>
                  <a:gd name="T6" fmla="*/ 0 w 129"/>
                  <a:gd name="T7" fmla="*/ 0 h 5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29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7" name="Freeform 258"/>
              <p:cNvSpPr>
                <a:spLocks/>
              </p:cNvSpPr>
              <p:nvPr/>
            </p:nvSpPr>
            <p:spPr bwMode="auto">
              <a:xfrm>
                <a:off x="4261" y="3411"/>
                <a:ext cx="133" cy="63"/>
              </a:xfrm>
              <a:custGeom>
                <a:avLst/>
                <a:gdLst>
                  <a:gd name="T0" fmla="*/ 4 w 133"/>
                  <a:gd name="T1" fmla="*/ 2 h 63"/>
                  <a:gd name="T2" fmla="*/ 2 w 133"/>
                  <a:gd name="T3" fmla="*/ 5 h 63"/>
                  <a:gd name="T4" fmla="*/ 131 w 133"/>
                  <a:gd name="T5" fmla="*/ 34 h 63"/>
                  <a:gd name="T6" fmla="*/ 131 w 133"/>
                  <a:gd name="T7" fmla="*/ 29 h 63"/>
                  <a:gd name="T8" fmla="*/ 2 w 133"/>
                  <a:gd name="T9" fmla="*/ 58 h 63"/>
                  <a:gd name="T10" fmla="*/ 4 w 133"/>
                  <a:gd name="T11" fmla="*/ 60 h 63"/>
                  <a:gd name="T12" fmla="*/ 4 w 133"/>
                  <a:gd name="T13" fmla="*/ 2 h 63"/>
                  <a:gd name="T14" fmla="*/ 0 w 133"/>
                  <a:gd name="T15" fmla="*/ 2 h 63"/>
                  <a:gd name="T16" fmla="*/ 0 w 133"/>
                  <a:gd name="T17" fmla="*/ 60 h 63"/>
                  <a:gd name="T18" fmla="*/ 0 w 133"/>
                  <a:gd name="T19" fmla="*/ 63 h 63"/>
                  <a:gd name="T20" fmla="*/ 2 w 133"/>
                  <a:gd name="T21" fmla="*/ 63 h 63"/>
                  <a:gd name="T22" fmla="*/ 131 w 133"/>
                  <a:gd name="T23" fmla="*/ 34 h 63"/>
                  <a:gd name="T24" fmla="*/ 133 w 133"/>
                  <a:gd name="T25" fmla="*/ 34 h 63"/>
                  <a:gd name="T26" fmla="*/ 133 w 133"/>
                  <a:gd name="T27" fmla="*/ 31 h 63"/>
                  <a:gd name="T28" fmla="*/ 133 w 133"/>
                  <a:gd name="T29" fmla="*/ 29 h 63"/>
                  <a:gd name="T30" fmla="*/ 131 w 133"/>
                  <a:gd name="T31" fmla="*/ 29 h 63"/>
                  <a:gd name="T32" fmla="*/ 2 w 133"/>
                  <a:gd name="T33" fmla="*/ 0 h 63"/>
                  <a:gd name="T34" fmla="*/ 0 w 133"/>
                  <a:gd name="T35" fmla="*/ 0 h 63"/>
                  <a:gd name="T36" fmla="*/ 0 w 133"/>
                  <a:gd name="T37" fmla="*/ 2 h 63"/>
                  <a:gd name="T38" fmla="*/ 4 w 133"/>
                  <a:gd name="T39" fmla="*/ 2 h 6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33" h="63">
                    <a:moveTo>
                      <a:pt x="4" y="2"/>
                    </a:moveTo>
                    <a:lnTo>
                      <a:pt x="2" y="5"/>
                    </a:lnTo>
                    <a:lnTo>
                      <a:pt x="131" y="34"/>
                    </a:lnTo>
                    <a:lnTo>
                      <a:pt x="131" y="29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2" y="63"/>
                    </a:lnTo>
                    <a:lnTo>
                      <a:pt x="131" y="34"/>
                    </a:lnTo>
                    <a:lnTo>
                      <a:pt x="133" y="34"/>
                    </a:lnTo>
                    <a:lnTo>
                      <a:pt x="133" y="31"/>
                    </a:lnTo>
                    <a:lnTo>
                      <a:pt x="133" y="29"/>
                    </a:lnTo>
                    <a:lnTo>
                      <a:pt x="131" y="29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8" name="Freeform 259"/>
              <p:cNvSpPr>
                <a:spLocks/>
              </p:cNvSpPr>
              <p:nvPr/>
            </p:nvSpPr>
            <p:spPr bwMode="auto">
              <a:xfrm>
                <a:off x="3028" y="2712"/>
                <a:ext cx="56" cy="129"/>
              </a:xfrm>
              <a:custGeom>
                <a:avLst/>
                <a:gdLst>
                  <a:gd name="T0" fmla="*/ 0 w 56"/>
                  <a:gd name="T1" fmla="*/ 129 h 129"/>
                  <a:gd name="T2" fmla="*/ 29 w 56"/>
                  <a:gd name="T3" fmla="*/ 0 h 129"/>
                  <a:gd name="T4" fmla="*/ 56 w 56"/>
                  <a:gd name="T5" fmla="*/ 129 h 129"/>
                  <a:gd name="T6" fmla="*/ 0 w 56"/>
                  <a:gd name="T7" fmla="*/ 129 h 1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" h="129">
                    <a:moveTo>
                      <a:pt x="0" y="129"/>
                    </a:moveTo>
                    <a:lnTo>
                      <a:pt x="29" y="0"/>
                    </a:lnTo>
                    <a:lnTo>
                      <a:pt x="56" y="12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69" name="Freeform 260"/>
              <p:cNvSpPr>
                <a:spLocks/>
              </p:cNvSpPr>
              <p:nvPr/>
            </p:nvSpPr>
            <p:spPr bwMode="auto">
              <a:xfrm>
                <a:off x="3055" y="2828"/>
                <a:ext cx="5" cy="614"/>
              </a:xfrm>
              <a:custGeom>
                <a:avLst/>
                <a:gdLst>
                  <a:gd name="T0" fmla="*/ 5 w 5"/>
                  <a:gd name="T1" fmla="*/ 3 h 614"/>
                  <a:gd name="T2" fmla="*/ 5 w 5"/>
                  <a:gd name="T3" fmla="*/ 0 h 614"/>
                  <a:gd name="T4" fmla="*/ 0 w 5"/>
                  <a:gd name="T5" fmla="*/ 0 h 614"/>
                  <a:gd name="T6" fmla="*/ 0 w 5"/>
                  <a:gd name="T7" fmla="*/ 614 h 614"/>
                  <a:gd name="T8" fmla="*/ 5 w 5"/>
                  <a:gd name="T9" fmla="*/ 614 h 614"/>
                  <a:gd name="T10" fmla="*/ 5 w 5"/>
                  <a:gd name="T11" fmla="*/ 612 h 614"/>
                  <a:gd name="T12" fmla="*/ 5 w 5"/>
                  <a:gd name="T13" fmla="*/ 3 h 6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614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614"/>
                    </a:lnTo>
                    <a:lnTo>
                      <a:pt x="5" y="614"/>
                    </a:lnTo>
                    <a:lnTo>
                      <a:pt x="5" y="612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0" name="Freeform 261"/>
              <p:cNvSpPr>
                <a:spLocks/>
              </p:cNvSpPr>
              <p:nvPr/>
            </p:nvSpPr>
            <p:spPr bwMode="auto">
              <a:xfrm>
                <a:off x="2193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1" name="Freeform 262"/>
              <p:cNvSpPr>
                <a:spLocks/>
              </p:cNvSpPr>
              <p:nvPr/>
            </p:nvSpPr>
            <p:spPr bwMode="auto">
              <a:xfrm>
                <a:off x="2337" y="3403"/>
                <a:ext cx="4" cy="39"/>
              </a:xfrm>
              <a:custGeom>
                <a:avLst/>
                <a:gdLst>
                  <a:gd name="T0" fmla="*/ 4 w 4"/>
                  <a:gd name="T1" fmla="*/ 3 h 39"/>
                  <a:gd name="T2" fmla="*/ 4 w 4"/>
                  <a:gd name="T3" fmla="*/ 0 h 39"/>
                  <a:gd name="T4" fmla="*/ 0 w 4"/>
                  <a:gd name="T5" fmla="*/ 0 h 39"/>
                  <a:gd name="T6" fmla="*/ 0 w 4"/>
                  <a:gd name="T7" fmla="*/ 39 h 39"/>
                  <a:gd name="T8" fmla="*/ 4 w 4"/>
                  <a:gd name="T9" fmla="*/ 39 h 39"/>
                  <a:gd name="T10" fmla="*/ 4 w 4"/>
                  <a:gd name="T11" fmla="*/ 37 h 39"/>
                  <a:gd name="T12" fmla="*/ 4 w 4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9">
                    <a:moveTo>
                      <a:pt x="4" y="3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4" y="39"/>
                    </a:lnTo>
                    <a:lnTo>
                      <a:pt x="4" y="37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2" name="Freeform 263"/>
              <p:cNvSpPr>
                <a:spLocks/>
              </p:cNvSpPr>
              <p:nvPr/>
            </p:nvSpPr>
            <p:spPr bwMode="auto">
              <a:xfrm>
                <a:off x="2480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3" name="Freeform 264"/>
              <p:cNvSpPr>
                <a:spLocks/>
              </p:cNvSpPr>
              <p:nvPr/>
            </p:nvSpPr>
            <p:spPr bwMode="auto">
              <a:xfrm>
                <a:off x="2623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4" name="Freeform 265"/>
              <p:cNvSpPr>
                <a:spLocks/>
              </p:cNvSpPr>
              <p:nvPr/>
            </p:nvSpPr>
            <p:spPr bwMode="auto">
              <a:xfrm>
                <a:off x="2768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5" name="Freeform 266"/>
              <p:cNvSpPr>
                <a:spLocks/>
              </p:cNvSpPr>
              <p:nvPr/>
            </p:nvSpPr>
            <p:spPr bwMode="auto">
              <a:xfrm>
                <a:off x="2912" y="3403"/>
                <a:ext cx="4" cy="39"/>
              </a:xfrm>
              <a:custGeom>
                <a:avLst/>
                <a:gdLst>
                  <a:gd name="T0" fmla="*/ 4 w 4"/>
                  <a:gd name="T1" fmla="*/ 3 h 39"/>
                  <a:gd name="T2" fmla="*/ 4 w 4"/>
                  <a:gd name="T3" fmla="*/ 0 h 39"/>
                  <a:gd name="T4" fmla="*/ 0 w 4"/>
                  <a:gd name="T5" fmla="*/ 0 h 39"/>
                  <a:gd name="T6" fmla="*/ 0 w 4"/>
                  <a:gd name="T7" fmla="*/ 39 h 39"/>
                  <a:gd name="T8" fmla="*/ 4 w 4"/>
                  <a:gd name="T9" fmla="*/ 39 h 39"/>
                  <a:gd name="T10" fmla="*/ 4 w 4"/>
                  <a:gd name="T11" fmla="*/ 37 h 39"/>
                  <a:gd name="T12" fmla="*/ 4 w 4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9">
                    <a:moveTo>
                      <a:pt x="4" y="3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4" y="39"/>
                    </a:lnTo>
                    <a:lnTo>
                      <a:pt x="4" y="37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6" name="Freeform 267"/>
              <p:cNvSpPr>
                <a:spLocks/>
              </p:cNvSpPr>
              <p:nvPr/>
            </p:nvSpPr>
            <p:spPr bwMode="auto">
              <a:xfrm>
                <a:off x="3055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7" name="Freeform 268"/>
              <p:cNvSpPr>
                <a:spLocks/>
              </p:cNvSpPr>
              <p:nvPr/>
            </p:nvSpPr>
            <p:spPr bwMode="auto">
              <a:xfrm>
                <a:off x="3198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8" name="Freeform 269"/>
              <p:cNvSpPr>
                <a:spLocks/>
              </p:cNvSpPr>
              <p:nvPr/>
            </p:nvSpPr>
            <p:spPr bwMode="auto">
              <a:xfrm>
                <a:off x="3341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79" name="Freeform 270"/>
              <p:cNvSpPr>
                <a:spLocks/>
              </p:cNvSpPr>
              <p:nvPr/>
            </p:nvSpPr>
            <p:spPr bwMode="auto">
              <a:xfrm>
                <a:off x="3484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80" name="Freeform 271"/>
              <p:cNvSpPr>
                <a:spLocks/>
              </p:cNvSpPr>
              <p:nvPr/>
            </p:nvSpPr>
            <p:spPr bwMode="auto">
              <a:xfrm>
                <a:off x="3627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81" name="Freeform 272"/>
              <p:cNvSpPr>
                <a:spLocks/>
              </p:cNvSpPr>
              <p:nvPr/>
            </p:nvSpPr>
            <p:spPr bwMode="auto">
              <a:xfrm>
                <a:off x="3770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82" name="Freeform 273"/>
              <p:cNvSpPr>
                <a:spLocks/>
              </p:cNvSpPr>
              <p:nvPr/>
            </p:nvSpPr>
            <p:spPr bwMode="auto">
              <a:xfrm>
                <a:off x="3914" y="3403"/>
                <a:ext cx="4" cy="39"/>
              </a:xfrm>
              <a:custGeom>
                <a:avLst/>
                <a:gdLst>
                  <a:gd name="T0" fmla="*/ 4 w 4"/>
                  <a:gd name="T1" fmla="*/ 3 h 39"/>
                  <a:gd name="T2" fmla="*/ 4 w 4"/>
                  <a:gd name="T3" fmla="*/ 0 h 39"/>
                  <a:gd name="T4" fmla="*/ 0 w 4"/>
                  <a:gd name="T5" fmla="*/ 0 h 39"/>
                  <a:gd name="T6" fmla="*/ 0 w 4"/>
                  <a:gd name="T7" fmla="*/ 39 h 39"/>
                  <a:gd name="T8" fmla="*/ 4 w 4"/>
                  <a:gd name="T9" fmla="*/ 39 h 39"/>
                  <a:gd name="T10" fmla="*/ 4 w 4"/>
                  <a:gd name="T11" fmla="*/ 37 h 39"/>
                  <a:gd name="T12" fmla="*/ 4 w 4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9">
                    <a:moveTo>
                      <a:pt x="4" y="3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4" y="39"/>
                    </a:lnTo>
                    <a:lnTo>
                      <a:pt x="4" y="37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83" name="Freeform 274"/>
              <p:cNvSpPr>
                <a:spLocks/>
              </p:cNvSpPr>
              <p:nvPr/>
            </p:nvSpPr>
            <p:spPr bwMode="auto">
              <a:xfrm>
                <a:off x="4057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84" name="Freeform 275"/>
              <p:cNvSpPr>
                <a:spLocks/>
              </p:cNvSpPr>
              <p:nvPr/>
            </p:nvSpPr>
            <p:spPr bwMode="auto">
              <a:xfrm>
                <a:off x="4200" y="3403"/>
                <a:ext cx="5" cy="39"/>
              </a:xfrm>
              <a:custGeom>
                <a:avLst/>
                <a:gdLst>
                  <a:gd name="T0" fmla="*/ 5 w 5"/>
                  <a:gd name="T1" fmla="*/ 3 h 39"/>
                  <a:gd name="T2" fmla="*/ 5 w 5"/>
                  <a:gd name="T3" fmla="*/ 0 h 39"/>
                  <a:gd name="T4" fmla="*/ 0 w 5"/>
                  <a:gd name="T5" fmla="*/ 0 h 39"/>
                  <a:gd name="T6" fmla="*/ 0 w 5"/>
                  <a:gd name="T7" fmla="*/ 39 h 39"/>
                  <a:gd name="T8" fmla="*/ 5 w 5"/>
                  <a:gd name="T9" fmla="*/ 39 h 39"/>
                  <a:gd name="T10" fmla="*/ 5 w 5"/>
                  <a:gd name="T11" fmla="*/ 37 h 39"/>
                  <a:gd name="T12" fmla="*/ 5 w 5"/>
                  <a:gd name="T13" fmla="*/ 3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9">
                    <a:moveTo>
                      <a:pt x="5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85" name="Rectangle 276"/>
              <p:cNvSpPr>
                <a:spLocks noChangeArrowheads="1"/>
              </p:cNvSpPr>
              <p:nvPr/>
            </p:nvSpPr>
            <p:spPr bwMode="auto">
              <a:xfrm>
                <a:off x="3128" y="2693"/>
                <a:ext cx="7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600" b="0">
                    <a:solidFill>
                      <a:srgbClr val="000000"/>
                    </a:solidFill>
                    <a:latin typeface="Symbol" pitchFamily="18" charset="2"/>
                  </a:rPr>
                  <a:t>p</a:t>
                </a:r>
                <a:endParaRPr lang="de-DE"/>
              </a:p>
            </p:txBody>
          </p:sp>
          <p:sp>
            <p:nvSpPr>
              <p:cNvPr id="15486" name="Rectangle 277"/>
              <p:cNvSpPr>
                <a:spLocks noChangeArrowheads="1"/>
              </p:cNvSpPr>
              <p:nvPr/>
            </p:nvSpPr>
            <p:spPr bwMode="auto">
              <a:xfrm>
                <a:off x="3198" y="2700"/>
                <a:ext cx="107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600" b="0">
                    <a:solidFill>
                      <a:srgbClr val="000000"/>
                    </a:solidFill>
                    <a:latin typeface="Book Antiqua" pitchFamily="18" charset="0"/>
                  </a:rPr>
                  <a:t>  (</a:t>
                </a:r>
                <a:endParaRPr lang="de-DE"/>
              </a:p>
            </p:txBody>
          </p:sp>
          <p:sp>
            <p:nvSpPr>
              <p:cNvPr id="15487" name="Rectangle 278"/>
              <p:cNvSpPr>
                <a:spLocks noChangeArrowheads="1"/>
              </p:cNvSpPr>
              <p:nvPr/>
            </p:nvSpPr>
            <p:spPr bwMode="auto">
              <a:xfrm>
                <a:off x="3305" y="2714"/>
                <a:ext cx="196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b="0">
                    <a:solidFill>
                      <a:srgbClr val="000000"/>
                    </a:solidFill>
                    <a:latin typeface="Book Antiqua" pitchFamily="18" charset="0"/>
                  </a:rPr>
                  <a:t>x(k)</a:t>
                </a:r>
                <a:endParaRPr lang="de-DE"/>
              </a:p>
            </p:txBody>
          </p:sp>
          <p:sp>
            <p:nvSpPr>
              <p:cNvPr id="15488" name="Rectangle 279"/>
              <p:cNvSpPr>
                <a:spLocks noChangeArrowheads="1"/>
              </p:cNvSpPr>
              <p:nvPr/>
            </p:nvSpPr>
            <p:spPr bwMode="auto">
              <a:xfrm>
                <a:off x="3501" y="2700"/>
                <a:ext cx="43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600" b="0">
                    <a:solidFill>
                      <a:srgbClr val="000000"/>
                    </a:solidFill>
                    <a:latin typeface="Book Antiqua" pitchFamily="18" charset="0"/>
                  </a:rPr>
                  <a:t>)</a:t>
                </a:r>
                <a:endParaRPr lang="de-DE"/>
              </a:p>
            </p:txBody>
          </p:sp>
          <p:sp>
            <p:nvSpPr>
              <p:cNvPr id="15489" name="Freeform 280"/>
              <p:cNvSpPr>
                <a:spLocks/>
              </p:cNvSpPr>
              <p:nvPr/>
            </p:nvSpPr>
            <p:spPr bwMode="auto">
              <a:xfrm>
                <a:off x="3018" y="3294"/>
                <a:ext cx="76" cy="5"/>
              </a:xfrm>
              <a:custGeom>
                <a:avLst/>
                <a:gdLst>
                  <a:gd name="T0" fmla="*/ 3 w 76"/>
                  <a:gd name="T1" fmla="*/ 0 h 5"/>
                  <a:gd name="T2" fmla="*/ 0 w 76"/>
                  <a:gd name="T3" fmla="*/ 0 h 5"/>
                  <a:gd name="T4" fmla="*/ 0 w 76"/>
                  <a:gd name="T5" fmla="*/ 5 h 5"/>
                  <a:gd name="T6" fmla="*/ 76 w 76"/>
                  <a:gd name="T7" fmla="*/ 5 h 5"/>
                  <a:gd name="T8" fmla="*/ 76 w 76"/>
                  <a:gd name="T9" fmla="*/ 0 h 5"/>
                  <a:gd name="T10" fmla="*/ 73 w 76"/>
                  <a:gd name="T11" fmla="*/ 0 h 5"/>
                  <a:gd name="T12" fmla="*/ 3 w 76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6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6" y="5"/>
                    </a:lnTo>
                    <a:lnTo>
                      <a:pt x="76" y="0"/>
                    </a:lnTo>
                    <a:lnTo>
                      <a:pt x="7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90" name="Rectangle 281"/>
              <p:cNvSpPr>
                <a:spLocks noChangeArrowheads="1"/>
              </p:cNvSpPr>
              <p:nvPr/>
            </p:nvSpPr>
            <p:spPr bwMode="auto">
              <a:xfrm>
                <a:off x="3164" y="3459"/>
                <a:ext cx="54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200" b="0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de-DE"/>
              </a:p>
            </p:txBody>
          </p:sp>
          <p:sp>
            <p:nvSpPr>
              <p:cNvPr id="15491" name="Rectangle 282"/>
              <p:cNvSpPr>
                <a:spLocks noChangeArrowheads="1"/>
              </p:cNvSpPr>
              <p:nvPr/>
            </p:nvSpPr>
            <p:spPr bwMode="auto">
              <a:xfrm>
                <a:off x="3028" y="3459"/>
                <a:ext cx="54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200" b="0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de-DE"/>
              </a:p>
            </p:txBody>
          </p:sp>
          <p:sp>
            <p:nvSpPr>
              <p:cNvPr id="15492" name="Rectangle 283"/>
              <p:cNvSpPr>
                <a:spLocks noChangeArrowheads="1"/>
              </p:cNvSpPr>
              <p:nvPr/>
            </p:nvSpPr>
            <p:spPr bwMode="auto">
              <a:xfrm>
                <a:off x="4263" y="3464"/>
                <a:ext cx="7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600" b="0">
                    <a:solidFill>
                      <a:srgbClr val="000000"/>
                    </a:solidFill>
                    <a:latin typeface="Book Antiqua" pitchFamily="18" charset="0"/>
                  </a:rPr>
                  <a:t>k</a:t>
                </a:r>
                <a:endParaRPr lang="de-DE"/>
              </a:p>
            </p:txBody>
          </p:sp>
          <p:sp>
            <p:nvSpPr>
              <p:cNvPr id="15493" name="Rectangle 284"/>
              <p:cNvSpPr>
                <a:spLocks noChangeArrowheads="1"/>
              </p:cNvSpPr>
              <p:nvPr/>
            </p:nvSpPr>
            <p:spPr bwMode="auto">
              <a:xfrm>
                <a:off x="3307" y="3459"/>
                <a:ext cx="54" cy="1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sz="1200" b="0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de-DE"/>
              </a:p>
            </p:txBody>
          </p:sp>
          <p:sp>
            <p:nvSpPr>
              <p:cNvPr id="15494" name="Freeform 285"/>
              <p:cNvSpPr>
                <a:spLocks/>
              </p:cNvSpPr>
              <p:nvPr/>
            </p:nvSpPr>
            <p:spPr bwMode="auto">
              <a:xfrm>
                <a:off x="3193" y="3219"/>
                <a:ext cx="15" cy="228"/>
              </a:xfrm>
              <a:custGeom>
                <a:avLst/>
                <a:gdLst>
                  <a:gd name="T0" fmla="*/ 15 w 15"/>
                  <a:gd name="T1" fmla="*/ 7 h 228"/>
                  <a:gd name="T2" fmla="*/ 15 w 15"/>
                  <a:gd name="T3" fmla="*/ 3 h 228"/>
                  <a:gd name="T4" fmla="*/ 12 w 15"/>
                  <a:gd name="T5" fmla="*/ 3 h 228"/>
                  <a:gd name="T6" fmla="*/ 12 w 15"/>
                  <a:gd name="T7" fmla="*/ 0 h 228"/>
                  <a:gd name="T8" fmla="*/ 2 w 15"/>
                  <a:gd name="T9" fmla="*/ 0 h 228"/>
                  <a:gd name="T10" fmla="*/ 2 w 15"/>
                  <a:gd name="T11" fmla="*/ 3 h 228"/>
                  <a:gd name="T12" fmla="*/ 0 w 15"/>
                  <a:gd name="T13" fmla="*/ 3 h 228"/>
                  <a:gd name="T14" fmla="*/ 0 w 15"/>
                  <a:gd name="T15" fmla="*/ 226 h 228"/>
                  <a:gd name="T16" fmla="*/ 2 w 15"/>
                  <a:gd name="T17" fmla="*/ 226 h 228"/>
                  <a:gd name="T18" fmla="*/ 2 w 15"/>
                  <a:gd name="T19" fmla="*/ 228 h 228"/>
                  <a:gd name="T20" fmla="*/ 12 w 15"/>
                  <a:gd name="T21" fmla="*/ 228 h 228"/>
                  <a:gd name="T22" fmla="*/ 12 w 15"/>
                  <a:gd name="T23" fmla="*/ 226 h 228"/>
                  <a:gd name="T24" fmla="*/ 15 w 15"/>
                  <a:gd name="T25" fmla="*/ 226 h 228"/>
                  <a:gd name="T26" fmla="*/ 15 w 15"/>
                  <a:gd name="T27" fmla="*/ 221 h 228"/>
                  <a:gd name="T28" fmla="*/ 15 w 15"/>
                  <a:gd name="T29" fmla="*/ 7 h 2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5" h="228">
                    <a:moveTo>
                      <a:pt x="15" y="7"/>
                    </a:moveTo>
                    <a:lnTo>
                      <a:pt x="15" y="3"/>
                    </a:lnTo>
                    <a:lnTo>
                      <a:pt x="12" y="3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26"/>
                    </a:lnTo>
                    <a:lnTo>
                      <a:pt x="2" y="226"/>
                    </a:lnTo>
                    <a:lnTo>
                      <a:pt x="2" y="228"/>
                    </a:lnTo>
                    <a:lnTo>
                      <a:pt x="12" y="228"/>
                    </a:lnTo>
                    <a:lnTo>
                      <a:pt x="12" y="226"/>
                    </a:lnTo>
                    <a:lnTo>
                      <a:pt x="15" y="226"/>
                    </a:lnTo>
                    <a:lnTo>
                      <a:pt x="15" y="221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95" name="Oval 286"/>
              <p:cNvSpPr>
                <a:spLocks noChangeArrowheads="1"/>
              </p:cNvSpPr>
              <p:nvPr/>
            </p:nvSpPr>
            <p:spPr bwMode="auto">
              <a:xfrm>
                <a:off x="3035" y="2921"/>
                <a:ext cx="42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96" name="Oval 287"/>
              <p:cNvSpPr>
                <a:spLocks noChangeArrowheads="1"/>
              </p:cNvSpPr>
              <p:nvPr/>
            </p:nvSpPr>
            <p:spPr bwMode="auto">
              <a:xfrm>
                <a:off x="3181" y="3207"/>
                <a:ext cx="39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97" name="Oval 288"/>
              <p:cNvSpPr>
                <a:spLocks noChangeArrowheads="1"/>
              </p:cNvSpPr>
              <p:nvPr/>
            </p:nvSpPr>
            <p:spPr bwMode="auto">
              <a:xfrm>
                <a:off x="3322" y="3059"/>
                <a:ext cx="41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98" name="Oval 289"/>
              <p:cNvSpPr>
                <a:spLocks noChangeArrowheads="1"/>
              </p:cNvSpPr>
              <p:nvPr/>
            </p:nvSpPr>
            <p:spPr bwMode="auto">
              <a:xfrm>
                <a:off x="3465" y="3059"/>
                <a:ext cx="41" cy="39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99" name="Oval 290"/>
              <p:cNvSpPr>
                <a:spLocks noChangeArrowheads="1"/>
              </p:cNvSpPr>
              <p:nvPr/>
            </p:nvSpPr>
            <p:spPr bwMode="auto">
              <a:xfrm>
                <a:off x="3610" y="3200"/>
                <a:ext cx="39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0" name="Oval 291"/>
              <p:cNvSpPr>
                <a:spLocks noChangeArrowheads="1"/>
              </p:cNvSpPr>
              <p:nvPr/>
            </p:nvSpPr>
            <p:spPr bwMode="auto">
              <a:xfrm>
                <a:off x="3754" y="3166"/>
                <a:ext cx="38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1" name="Oval 292"/>
              <p:cNvSpPr>
                <a:spLocks noChangeArrowheads="1"/>
              </p:cNvSpPr>
              <p:nvPr/>
            </p:nvSpPr>
            <p:spPr bwMode="auto">
              <a:xfrm>
                <a:off x="3897" y="3093"/>
                <a:ext cx="41" cy="41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2" name="Oval 293"/>
              <p:cNvSpPr>
                <a:spLocks noChangeArrowheads="1"/>
              </p:cNvSpPr>
              <p:nvPr/>
            </p:nvSpPr>
            <p:spPr bwMode="auto">
              <a:xfrm>
                <a:off x="4037" y="3234"/>
                <a:ext cx="42" cy="38"/>
              </a:xfrm>
              <a:prstGeom prst="ellipse">
                <a:avLst/>
              </a:pr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3" name="Freeform 294"/>
              <p:cNvSpPr>
                <a:spLocks/>
              </p:cNvSpPr>
              <p:nvPr/>
            </p:nvSpPr>
            <p:spPr bwMode="auto">
              <a:xfrm>
                <a:off x="2087" y="2579"/>
                <a:ext cx="92" cy="55"/>
              </a:xfrm>
              <a:custGeom>
                <a:avLst/>
                <a:gdLst>
                  <a:gd name="T0" fmla="*/ 4 w 92"/>
                  <a:gd name="T1" fmla="*/ 2 h 55"/>
                  <a:gd name="T2" fmla="*/ 4 w 92"/>
                  <a:gd name="T3" fmla="*/ 0 h 55"/>
                  <a:gd name="T4" fmla="*/ 0 w 92"/>
                  <a:gd name="T5" fmla="*/ 0 h 55"/>
                  <a:gd name="T6" fmla="*/ 0 w 92"/>
                  <a:gd name="T7" fmla="*/ 9 h 55"/>
                  <a:gd name="T8" fmla="*/ 2 w 92"/>
                  <a:gd name="T9" fmla="*/ 12 h 55"/>
                  <a:gd name="T10" fmla="*/ 2 w 92"/>
                  <a:gd name="T11" fmla="*/ 14 h 55"/>
                  <a:gd name="T12" fmla="*/ 4 w 92"/>
                  <a:gd name="T13" fmla="*/ 17 h 55"/>
                  <a:gd name="T14" fmla="*/ 4 w 92"/>
                  <a:gd name="T15" fmla="*/ 19 h 55"/>
                  <a:gd name="T16" fmla="*/ 9 w 92"/>
                  <a:gd name="T17" fmla="*/ 24 h 55"/>
                  <a:gd name="T18" fmla="*/ 9 w 92"/>
                  <a:gd name="T19" fmla="*/ 26 h 55"/>
                  <a:gd name="T20" fmla="*/ 21 w 92"/>
                  <a:gd name="T21" fmla="*/ 38 h 55"/>
                  <a:gd name="T22" fmla="*/ 24 w 92"/>
                  <a:gd name="T23" fmla="*/ 38 h 55"/>
                  <a:gd name="T24" fmla="*/ 24 w 92"/>
                  <a:gd name="T25" fmla="*/ 41 h 55"/>
                  <a:gd name="T26" fmla="*/ 31 w 92"/>
                  <a:gd name="T27" fmla="*/ 43 h 55"/>
                  <a:gd name="T28" fmla="*/ 34 w 92"/>
                  <a:gd name="T29" fmla="*/ 43 h 55"/>
                  <a:gd name="T30" fmla="*/ 34 w 92"/>
                  <a:gd name="T31" fmla="*/ 46 h 55"/>
                  <a:gd name="T32" fmla="*/ 41 w 92"/>
                  <a:gd name="T33" fmla="*/ 48 h 55"/>
                  <a:gd name="T34" fmla="*/ 43 w 92"/>
                  <a:gd name="T35" fmla="*/ 48 h 55"/>
                  <a:gd name="T36" fmla="*/ 46 w 92"/>
                  <a:gd name="T37" fmla="*/ 51 h 55"/>
                  <a:gd name="T38" fmla="*/ 55 w 92"/>
                  <a:gd name="T39" fmla="*/ 51 h 55"/>
                  <a:gd name="T40" fmla="*/ 58 w 92"/>
                  <a:gd name="T41" fmla="*/ 53 h 55"/>
                  <a:gd name="T42" fmla="*/ 65 w 92"/>
                  <a:gd name="T43" fmla="*/ 53 h 55"/>
                  <a:gd name="T44" fmla="*/ 70 w 92"/>
                  <a:gd name="T45" fmla="*/ 55 h 55"/>
                  <a:gd name="T46" fmla="*/ 92 w 92"/>
                  <a:gd name="T47" fmla="*/ 55 h 55"/>
                  <a:gd name="T48" fmla="*/ 92 w 92"/>
                  <a:gd name="T49" fmla="*/ 51 h 55"/>
                  <a:gd name="T50" fmla="*/ 89 w 92"/>
                  <a:gd name="T51" fmla="*/ 51 h 55"/>
                  <a:gd name="T52" fmla="*/ 87 w 92"/>
                  <a:gd name="T53" fmla="*/ 51 h 55"/>
                  <a:gd name="T54" fmla="*/ 70 w 92"/>
                  <a:gd name="T55" fmla="*/ 51 h 55"/>
                  <a:gd name="T56" fmla="*/ 65 w 92"/>
                  <a:gd name="T57" fmla="*/ 48 h 55"/>
                  <a:gd name="T58" fmla="*/ 58 w 92"/>
                  <a:gd name="T59" fmla="*/ 48 h 55"/>
                  <a:gd name="T60" fmla="*/ 55 w 92"/>
                  <a:gd name="T61" fmla="*/ 46 h 55"/>
                  <a:gd name="T62" fmla="*/ 46 w 92"/>
                  <a:gd name="T63" fmla="*/ 46 h 55"/>
                  <a:gd name="T64" fmla="*/ 43 w 92"/>
                  <a:gd name="T65" fmla="*/ 43 h 55"/>
                  <a:gd name="T66" fmla="*/ 41 w 92"/>
                  <a:gd name="T67" fmla="*/ 43 h 55"/>
                  <a:gd name="T68" fmla="*/ 38 w 92"/>
                  <a:gd name="T69" fmla="*/ 41 h 55"/>
                  <a:gd name="T70" fmla="*/ 34 w 92"/>
                  <a:gd name="T71" fmla="*/ 38 h 55"/>
                  <a:gd name="T72" fmla="*/ 31 w 92"/>
                  <a:gd name="T73" fmla="*/ 38 h 55"/>
                  <a:gd name="T74" fmla="*/ 29 w 92"/>
                  <a:gd name="T75" fmla="*/ 36 h 55"/>
                  <a:gd name="T76" fmla="*/ 24 w 92"/>
                  <a:gd name="T77" fmla="*/ 34 h 55"/>
                  <a:gd name="T78" fmla="*/ 21 w 92"/>
                  <a:gd name="T79" fmla="*/ 34 h 55"/>
                  <a:gd name="T80" fmla="*/ 14 w 92"/>
                  <a:gd name="T81" fmla="*/ 26 h 55"/>
                  <a:gd name="T82" fmla="*/ 14 w 92"/>
                  <a:gd name="T83" fmla="*/ 24 h 55"/>
                  <a:gd name="T84" fmla="*/ 9 w 92"/>
                  <a:gd name="T85" fmla="*/ 19 h 55"/>
                  <a:gd name="T86" fmla="*/ 9 w 92"/>
                  <a:gd name="T87" fmla="*/ 17 h 55"/>
                  <a:gd name="T88" fmla="*/ 7 w 92"/>
                  <a:gd name="T89" fmla="*/ 14 h 55"/>
                  <a:gd name="T90" fmla="*/ 7 w 92"/>
                  <a:gd name="T91" fmla="*/ 12 h 55"/>
                  <a:gd name="T92" fmla="*/ 4 w 92"/>
                  <a:gd name="T93" fmla="*/ 9 h 55"/>
                  <a:gd name="T94" fmla="*/ 4 w 92"/>
                  <a:gd name="T95" fmla="*/ 2 h 5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92" h="55">
                    <a:moveTo>
                      <a:pt x="4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7"/>
                    </a:lnTo>
                    <a:lnTo>
                      <a:pt x="4" y="19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21" y="38"/>
                    </a:lnTo>
                    <a:lnTo>
                      <a:pt x="24" y="38"/>
                    </a:lnTo>
                    <a:lnTo>
                      <a:pt x="24" y="41"/>
                    </a:lnTo>
                    <a:lnTo>
                      <a:pt x="31" y="43"/>
                    </a:lnTo>
                    <a:lnTo>
                      <a:pt x="34" y="43"/>
                    </a:lnTo>
                    <a:lnTo>
                      <a:pt x="34" y="46"/>
                    </a:lnTo>
                    <a:lnTo>
                      <a:pt x="41" y="48"/>
                    </a:lnTo>
                    <a:lnTo>
                      <a:pt x="43" y="48"/>
                    </a:lnTo>
                    <a:lnTo>
                      <a:pt x="46" y="51"/>
                    </a:lnTo>
                    <a:lnTo>
                      <a:pt x="55" y="51"/>
                    </a:lnTo>
                    <a:lnTo>
                      <a:pt x="58" y="53"/>
                    </a:lnTo>
                    <a:lnTo>
                      <a:pt x="65" y="53"/>
                    </a:lnTo>
                    <a:lnTo>
                      <a:pt x="70" y="55"/>
                    </a:lnTo>
                    <a:lnTo>
                      <a:pt x="92" y="55"/>
                    </a:lnTo>
                    <a:lnTo>
                      <a:pt x="92" y="51"/>
                    </a:lnTo>
                    <a:lnTo>
                      <a:pt x="89" y="51"/>
                    </a:lnTo>
                    <a:lnTo>
                      <a:pt x="87" y="51"/>
                    </a:lnTo>
                    <a:lnTo>
                      <a:pt x="70" y="51"/>
                    </a:lnTo>
                    <a:lnTo>
                      <a:pt x="65" y="48"/>
                    </a:lnTo>
                    <a:lnTo>
                      <a:pt x="58" y="48"/>
                    </a:lnTo>
                    <a:lnTo>
                      <a:pt x="55" y="46"/>
                    </a:lnTo>
                    <a:lnTo>
                      <a:pt x="46" y="46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8" y="41"/>
                    </a:lnTo>
                    <a:lnTo>
                      <a:pt x="34" y="38"/>
                    </a:lnTo>
                    <a:lnTo>
                      <a:pt x="31" y="38"/>
                    </a:lnTo>
                    <a:lnTo>
                      <a:pt x="29" y="36"/>
                    </a:lnTo>
                    <a:lnTo>
                      <a:pt x="24" y="34"/>
                    </a:lnTo>
                    <a:lnTo>
                      <a:pt x="21" y="34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4" y="9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4" name="Freeform 295"/>
              <p:cNvSpPr>
                <a:spLocks/>
              </p:cNvSpPr>
              <p:nvPr/>
            </p:nvSpPr>
            <p:spPr bwMode="auto">
              <a:xfrm>
                <a:off x="3006" y="2579"/>
                <a:ext cx="88" cy="55"/>
              </a:xfrm>
              <a:custGeom>
                <a:avLst/>
                <a:gdLst>
                  <a:gd name="T0" fmla="*/ 88 w 88"/>
                  <a:gd name="T1" fmla="*/ 2 h 55"/>
                  <a:gd name="T2" fmla="*/ 88 w 88"/>
                  <a:gd name="T3" fmla="*/ 0 h 55"/>
                  <a:gd name="T4" fmla="*/ 83 w 88"/>
                  <a:gd name="T5" fmla="*/ 0 h 55"/>
                  <a:gd name="T6" fmla="*/ 83 w 88"/>
                  <a:gd name="T7" fmla="*/ 9 h 55"/>
                  <a:gd name="T8" fmla="*/ 80 w 88"/>
                  <a:gd name="T9" fmla="*/ 12 h 55"/>
                  <a:gd name="T10" fmla="*/ 80 w 88"/>
                  <a:gd name="T11" fmla="*/ 14 h 55"/>
                  <a:gd name="T12" fmla="*/ 78 w 88"/>
                  <a:gd name="T13" fmla="*/ 17 h 55"/>
                  <a:gd name="T14" fmla="*/ 78 w 88"/>
                  <a:gd name="T15" fmla="*/ 19 h 55"/>
                  <a:gd name="T16" fmla="*/ 75 w 88"/>
                  <a:gd name="T17" fmla="*/ 21 h 55"/>
                  <a:gd name="T18" fmla="*/ 75 w 88"/>
                  <a:gd name="T19" fmla="*/ 24 h 55"/>
                  <a:gd name="T20" fmla="*/ 66 w 88"/>
                  <a:gd name="T21" fmla="*/ 34 h 55"/>
                  <a:gd name="T22" fmla="*/ 63 w 88"/>
                  <a:gd name="T23" fmla="*/ 34 h 55"/>
                  <a:gd name="T24" fmla="*/ 58 w 88"/>
                  <a:gd name="T25" fmla="*/ 38 h 55"/>
                  <a:gd name="T26" fmla="*/ 56 w 88"/>
                  <a:gd name="T27" fmla="*/ 38 h 55"/>
                  <a:gd name="T28" fmla="*/ 49 w 88"/>
                  <a:gd name="T29" fmla="*/ 41 h 55"/>
                  <a:gd name="T30" fmla="*/ 49 w 88"/>
                  <a:gd name="T31" fmla="*/ 43 h 55"/>
                  <a:gd name="T32" fmla="*/ 46 w 88"/>
                  <a:gd name="T33" fmla="*/ 43 h 55"/>
                  <a:gd name="T34" fmla="*/ 41 w 88"/>
                  <a:gd name="T35" fmla="*/ 46 h 55"/>
                  <a:gd name="T36" fmla="*/ 34 w 88"/>
                  <a:gd name="T37" fmla="*/ 46 h 55"/>
                  <a:gd name="T38" fmla="*/ 32 w 88"/>
                  <a:gd name="T39" fmla="*/ 48 h 55"/>
                  <a:gd name="T40" fmla="*/ 24 w 88"/>
                  <a:gd name="T41" fmla="*/ 48 h 55"/>
                  <a:gd name="T42" fmla="*/ 20 w 88"/>
                  <a:gd name="T43" fmla="*/ 51 h 55"/>
                  <a:gd name="T44" fmla="*/ 0 w 88"/>
                  <a:gd name="T45" fmla="*/ 51 h 55"/>
                  <a:gd name="T46" fmla="*/ 0 w 88"/>
                  <a:gd name="T47" fmla="*/ 55 h 55"/>
                  <a:gd name="T48" fmla="*/ 3 w 88"/>
                  <a:gd name="T49" fmla="*/ 55 h 55"/>
                  <a:gd name="T50" fmla="*/ 20 w 88"/>
                  <a:gd name="T51" fmla="*/ 55 h 55"/>
                  <a:gd name="T52" fmla="*/ 24 w 88"/>
                  <a:gd name="T53" fmla="*/ 53 h 55"/>
                  <a:gd name="T54" fmla="*/ 32 w 88"/>
                  <a:gd name="T55" fmla="*/ 53 h 55"/>
                  <a:gd name="T56" fmla="*/ 34 w 88"/>
                  <a:gd name="T57" fmla="*/ 51 h 55"/>
                  <a:gd name="T58" fmla="*/ 41 w 88"/>
                  <a:gd name="T59" fmla="*/ 51 h 55"/>
                  <a:gd name="T60" fmla="*/ 46 w 88"/>
                  <a:gd name="T61" fmla="*/ 48 h 55"/>
                  <a:gd name="T62" fmla="*/ 49 w 88"/>
                  <a:gd name="T63" fmla="*/ 48 h 55"/>
                  <a:gd name="T64" fmla="*/ 54 w 88"/>
                  <a:gd name="T65" fmla="*/ 46 h 55"/>
                  <a:gd name="T66" fmla="*/ 56 w 88"/>
                  <a:gd name="T67" fmla="*/ 43 h 55"/>
                  <a:gd name="T68" fmla="*/ 58 w 88"/>
                  <a:gd name="T69" fmla="*/ 43 h 55"/>
                  <a:gd name="T70" fmla="*/ 63 w 88"/>
                  <a:gd name="T71" fmla="*/ 38 h 55"/>
                  <a:gd name="T72" fmla="*/ 66 w 88"/>
                  <a:gd name="T73" fmla="*/ 38 h 55"/>
                  <a:gd name="T74" fmla="*/ 80 w 88"/>
                  <a:gd name="T75" fmla="*/ 24 h 55"/>
                  <a:gd name="T76" fmla="*/ 80 w 88"/>
                  <a:gd name="T77" fmla="*/ 21 h 55"/>
                  <a:gd name="T78" fmla="*/ 83 w 88"/>
                  <a:gd name="T79" fmla="*/ 19 h 55"/>
                  <a:gd name="T80" fmla="*/ 83 w 88"/>
                  <a:gd name="T81" fmla="*/ 17 h 55"/>
                  <a:gd name="T82" fmla="*/ 85 w 88"/>
                  <a:gd name="T83" fmla="*/ 14 h 55"/>
                  <a:gd name="T84" fmla="*/ 85 w 88"/>
                  <a:gd name="T85" fmla="*/ 12 h 55"/>
                  <a:gd name="T86" fmla="*/ 88 w 88"/>
                  <a:gd name="T87" fmla="*/ 9 h 55"/>
                  <a:gd name="T88" fmla="*/ 88 w 88"/>
                  <a:gd name="T89" fmla="*/ 2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88" h="55">
                    <a:moveTo>
                      <a:pt x="88" y="2"/>
                    </a:moveTo>
                    <a:lnTo>
                      <a:pt x="88" y="0"/>
                    </a:lnTo>
                    <a:lnTo>
                      <a:pt x="83" y="0"/>
                    </a:lnTo>
                    <a:lnTo>
                      <a:pt x="83" y="9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8" y="17"/>
                    </a:lnTo>
                    <a:lnTo>
                      <a:pt x="78" y="19"/>
                    </a:lnTo>
                    <a:lnTo>
                      <a:pt x="75" y="21"/>
                    </a:lnTo>
                    <a:lnTo>
                      <a:pt x="75" y="24"/>
                    </a:lnTo>
                    <a:lnTo>
                      <a:pt x="66" y="34"/>
                    </a:lnTo>
                    <a:lnTo>
                      <a:pt x="63" y="34"/>
                    </a:lnTo>
                    <a:lnTo>
                      <a:pt x="58" y="38"/>
                    </a:lnTo>
                    <a:lnTo>
                      <a:pt x="56" y="38"/>
                    </a:lnTo>
                    <a:lnTo>
                      <a:pt x="49" y="41"/>
                    </a:lnTo>
                    <a:lnTo>
                      <a:pt x="49" y="43"/>
                    </a:lnTo>
                    <a:lnTo>
                      <a:pt x="46" y="43"/>
                    </a:lnTo>
                    <a:lnTo>
                      <a:pt x="41" y="46"/>
                    </a:lnTo>
                    <a:lnTo>
                      <a:pt x="34" y="46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0" y="51"/>
                    </a:lnTo>
                    <a:lnTo>
                      <a:pt x="0" y="51"/>
                    </a:lnTo>
                    <a:lnTo>
                      <a:pt x="0" y="55"/>
                    </a:lnTo>
                    <a:lnTo>
                      <a:pt x="3" y="55"/>
                    </a:lnTo>
                    <a:lnTo>
                      <a:pt x="20" y="55"/>
                    </a:lnTo>
                    <a:lnTo>
                      <a:pt x="24" y="53"/>
                    </a:lnTo>
                    <a:lnTo>
                      <a:pt x="32" y="53"/>
                    </a:lnTo>
                    <a:lnTo>
                      <a:pt x="34" y="51"/>
                    </a:lnTo>
                    <a:lnTo>
                      <a:pt x="41" y="51"/>
                    </a:lnTo>
                    <a:lnTo>
                      <a:pt x="46" y="48"/>
                    </a:lnTo>
                    <a:lnTo>
                      <a:pt x="49" y="48"/>
                    </a:lnTo>
                    <a:lnTo>
                      <a:pt x="54" y="46"/>
                    </a:lnTo>
                    <a:lnTo>
                      <a:pt x="56" y="43"/>
                    </a:lnTo>
                    <a:lnTo>
                      <a:pt x="58" y="43"/>
                    </a:lnTo>
                    <a:lnTo>
                      <a:pt x="63" y="38"/>
                    </a:lnTo>
                    <a:lnTo>
                      <a:pt x="66" y="38"/>
                    </a:lnTo>
                    <a:lnTo>
                      <a:pt x="80" y="24"/>
                    </a:lnTo>
                    <a:lnTo>
                      <a:pt x="80" y="21"/>
                    </a:lnTo>
                    <a:lnTo>
                      <a:pt x="83" y="19"/>
                    </a:lnTo>
                    <a:lnTo>
                      <a:pt x="83" y="17"/>
                    </a:lnTo>
                    <a:lnTo>
                      <a:pt x="85" y="14"/>
                    </a:lnTo>
                    <a:lnTo>
                      <a:pt x="85" y="12"/>
                    </a:lnTo>
                    <a:lnTo>
                      <a:pt x="88" y="9"/>
                    </a:lnTo>
                    <a:lnTo>
                      <a:pt x="88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5" name="Freeform 296"/>
              <p:cNvSpPr>
                <a:spLocks/>
              </p:cNvSpPr>
              <p:nvPr/>
            </p:nvSpPr>
            <p:spPr bwMode="auto">
              <a:xfrm>
                <a:off x="2586" y="2630"/>
                <a:ext cx="93" cy="58"/>
              </a:xfrm>
              <a:custGeom>
                <a:avLst/>
                <a:gdLst>
                  <a:gd name="T0" fmla="*/ 3 w 93"/>
                  <a:gd name="T1" fmla="*/ 53 h 58"/>
                  <a:gd name="T2" fmla="*/ 0 w 93"/>
                  <a:gd name="T3" fmla="*/ 53 h 58"/>
                  <a:gd name="T4" fmla="*/ 0 w 93"/>
                  <a:gd name="T5" fmla="*/ 58 h 58"/>
                  <a:gd name="T6" fmla="*/ 3 w 93"/>
                  <a:gd name="T7" fmla="*/ 58 h 58"/>
                  <a:gd name="T8" fmla="*/ 5 w 93"/>
                  <a:gd name="T9" fmla="*/ 55 h 58"/>
                  <a:gd name="T10" fmla="*/ 5 w 93"/>
                  <a:gd name="T11" fmla="*/ 46 h 58"/>
                  <a:gd name="T12" fmla="*/ 8 w 93"/>
                  <a:gd name="T13" fmla="*/ 43 h 58"/>
                  <a:gd name="T14" fmla="*/ 8 w 93"/>
                  <a:gd name="T15" fmla="*/ 41 h 58"/>
                  <a:gd name="T16" fmla="*/ 10 w 93"/>
                  <a:gd name="T17" fmla="*/ 38 h 58"/>
                  <a:gd name="T18" fmla="*/ 10 w 93"/>
                  <a:gd name="T19" fmla="*/ 36 h 58"/>
                  <a:gd name="T20" fmla="*/ 15 w 93"/>
                  <a:gd name="T21" fmla="*/ 31 h 58"/>
                  <a:gd name="T22" fmla="*/ 15 w 93"/>
                  <a:gd name="T23" fmla="*/ 29 h 58"/>
                  <a:gd name="T24" fmla="*/ 22 w 93"/>
                  <a:gd name="T25" fmla="*/ 21 h 58"/>
                  <a:gd name="T26" fmla="*/ 25 w 93"/>
                  <a:gd name="T27" fmla="*/ 21 h 58"/>
                  <a:gd name="T28" fmla="*/ 30 w 93"/>
                  <a:gd name="T29" fmla="*/ 19 h 58"/>
                  <a:gd name="T30" fmla="*/ 32 w 93"/>
                  <a:gd name="T31" fmla="*/ 16 h 58"/>
                  <a:gd name="T32" fmla="*/ 34 w 93"/>
                  <a:gd name="T33" fmla="*/ 16 h 58"/>
                  <a:gd name="T34" fmla="*/ 39 w 93"/>
                  <a:gd name="T35" fmla="*/ 14 h 58"/>
                  <a:gd name="T36" fmla="*/ 42 w 93"/>
                  <a:gd name="T37" fmla="*/ 12 h 58"/>
                  <a:gd name="T38" fmla="*/ 44 w 93"/>
                  <a:gd name="T39" fmla="*/ 12 h 58"/>
                  <a:gd name="T40" fmla="*/ 47 w 93"/>
                  <a:gd name="T41" fmla="*/ 9 h 58"/>
                  <a:gd name="T42" fmla="*/ 56 w 93"/>
                  <a:gd name="T43" fmla="*/ 9 h 58"/>
                  <a:gd name="T44" fmla="*/ 59 w 93"/>
                  <a:gd name="T45" fmla="*/ 7 h 58"/>
                  <a:gd name="T46" fmla="*/ 66 w 93"/>
                  <a:gd name="T47" fmla="*/ 7 h 58"/>
                  <a:gd name="T48" fmla="*/ 71 w 93"/>
                  <a:gd name="T49" fmla="*/ 4 h 58"/>
                  <a:gd name="T50" fmla="*/ 93 w 93"/>
                  <a:gd name="T51" fmla="*/ 4 h 58"/>
                  <a:gd name="T52" fmla="*/ 93 w 93"/>
                  <a:gd name="T53" fmla="*/ 0 h 58"/>
                  <a:gd name="T54" fmla="*/ 90 w 93"/>
                  <a:gd name="T55" fmla="*/ 0 h 58"/>
                  <a:gd name="T56" fmla="*/ 88 w 93"/>
                  <a:gd name="T57" fmla="*/ 0 h 58"/>
                  <a:gd name="T58" fmla="*/ 71 w 93"/>
                  <a:gd name="T59" fmla="*/ 0 h 58"/>
                  <a:gd name="T60" fmla="*/ 66 w 93"/>
                  <a:gd name="T61" fmla="*/ 2 h 58"/>
                  <a:gd name="T62" fmla="*/ 59 w 93"/>
                  <a:gd name="T63" fmla="*/ 2 h 58"/>
                  <a:gd name="T64" fmla="*/ 56 w 93"/>
                  <a:gd name="T65" fmla="*/ 4 h 58"/>
                  <a:gd name="T66" fmla="*/ 47 w 93"/>
                  <a:gd name="T67" fmla="*/ 4 h 58"/>
                  <a:gd name="T68" fmla="*/ 44 w 93"/>
                  <a:gd name="T69" fmla="*/ 7 h 58"/>
                  <a:gd name="T70" fmla="*/ 42 w 93"/>
                  <a:gd name="T71" fmla="*/ 7 h 58"/>
                  <a:gd name="T72" fmla="*/ 34 w 93"/>
                  <a:gd name="T73" fmla="*/ 9 h 58"/>
                  <a:gd name="T74" fmla="*/ 34 w 93"/>
                  <a:gd name="T75" fmla="*/ 12 h 58"/>
                  <a:gd name="T76" fmla="*/ 32 w 93"/>
                  <a:gd name="T77" fmla="*/ 12 h 58"/>
                  <a:gd name="T78" fmla="*/ 25 w 93"/>
                  <a:gd name="T79" fmla="*/ 14 h 58"/>
                  <a:gd name="T80" fmla="*/ 25 w 93"/>
                  <a:gd name="T81" fmla="*/ 16 h 58"/>
                  <a:gd name="T82" fmla="*/ 22 w 93"/>
                  <a:gd name="T83" fmla="*/ 16 h 58"/>
                  <a:gd name="T84" fmla="*/ 10 w 93"/>
                  <a:gd name="T85" fmla="*/ 29 h 58"/>
                  <a:gd name="T86" fmla="*/ 10 w 93"/>
                  <a:gd name="T87" fmla="*/ 31 h 58"/>
                  <a:gd name="T88" fmla="*/ 5 w 93"/>
                  <a:gd name="T89" fmla="*/ 36 h 58"/>
                  <a:gd name="T90" fmla="*/ 5 w 93"/>
                  <a:gd name="T91" fmla="*/ 38 h 58"/>
                  <a:gd name="T92" fmla="*/ 3 w 93"/>
                  <a:gd name="T93" fmla="*/ 41 h 58"/>
                  <a:gd name="T94" fmla="*/ 3 w 93"/>
                  <a:gd name="T95" fmla="*/ 43 h 58"/>
                  <a:gd name="T96" fmla="*/ 0 w 93"/>
                  <a:gd name="T97" fmla="*/ 46 h 58"/>
                  <a:gd name="T98" fmla="*/ 0 w 93"/>
                  <a:gd name="T99" fmla="*/ 53 h 58"/>
                  <a:gd name="T100" fmla="*/ 0 w 93"/>
                  <a:gd name="T101" fmla="*/ 55 h 58"/>
                  <a:gd name="T102" fmla="*/ 3 w 93"/>
                  <a:gd name="T103" fmla="*/ 53 h 5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93" h="58">
                    <a:moveTo>
                      <a:pt x="3" y="53"/>
                    </a:moveTo>
                    <a:lnTo>
                      <a:pt x="0" y="53"/>
                    </a:lnTo>
                    <a:lnTo>
                      <a:pt x="0" y="58"/>
                    </a:lnTo>
                    <a:lnTo>
                      <a:pt x="3" y="58"/>
                    </a:lnTo>
                    <a:lnTo>
                      <a:pt x="5" y="55"/>
                    </a:lnTo>
                    <a:lnTo>
                      <a:pt x="5" y="46"/>
                    </a:lnTo>
                    <a:lnTo>
                      <a:pt x="8" y="43"/>
                    </a:lnTo>
                    <a:lnTo>
                      <a:pt x="8" y="41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5" y="31"/>
                    </a:lnTo>
                    <a:lnTo>
                      <a:pt x="15" y="29"/>
                    </a:lnTo>
                    <a:lnTo>
                      <a:pt x="22" y="21"/>
                    </a:lnTo>
                    <a:lnTo>
                      <a:pt x="25" y="21"/>
                    </a:lnTo>
                    <a:lnTo>
                      <a:pt x="30" y="19"/>
                    </a:lnTo>
                    <a:lnTo>
                      <a:pt x="32" y="16"/>
                    </a:lnTo>
                    <a:lnTo>
                      <a:pt x="34" y="16"/>
                    </a:lnTo>
                    <a:lnTo>
                      <a:pt x="39" y="14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7" y="9"/>
                    </a:lnTo>
                    <a:lnTo>
                      <a:pt x="56" y="9"/>
                    </a:lnTo>
                    <a:lnTo>
                      <a:pt x="59" y="7"/>
                    </a:lnTo>
                    <a:lnTo>
                      <a:pt x="66" y="7"/>
                    </a:lnTo>
                    <a:lnTo>
                      <a:pt x="71" y="4"/>
                    </a:lnTo>
                    <a:lnTo>
                      <a:pt x="93" y="4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66" y="2"/>
                    </a:lnTo>
                    <a:lnTo>
                      <a:pt x="59" y="2"/>
                    </a:lnTo>
                    <a:lnTo>
                      <a:pt x="56" y="4"/>
                    </a:lnTo>
                    <a:lnTo>
                      <a:pt x="47" y="4"/>
                    </a:lnTo>
                    <a:lnTo>
                      <a:pt x="44" y="7"/>
                    </a:lnTo>
                    <a:lnTo>
                      <a:pt x="42" y="7"/>
                    </a:lnTo>
                    <a:lnTo>
                      <a:pt x="34" y="9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5" y="14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10" y="29"/>
                    </a:lnTo>
                    <a:lnTo>
                      <a:pt x="10" y="31"/>
                    </a:lnTo>
                    <a:lnTo>
                      <a:pt x="5" y="36"/>
                    </a:lnTo>
                    <a:lnTo>
                      <a:pt x="5" y="38"/>
                    </a:lnTo>
                    <a:lnTo>
                      <a:pt x="3" y="41"/>
                    </a:lnTo>
                    <a:lnTo>
                      <a:pt x="3" y="43"/>
                    </a:lnTo>
                    <a:lnTo>
                      <a:pt x="0" y="46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3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6" name="Freeform 297"/>
              <p:cNvSpPr>
                <a:spLocks/>
              </p:cNvSpPr>
              <p:nvPr/>
            </p:nvSpPr>
            <p:spPr bwMode="auto">
              <a:xfrm>
                <a:off x="2506" y="2630"/>
                <a:ext cx="88" cy="58"/>
              </a:xfrm>
              <a:custGeom>
                <a:avLst/>
                <a:gdLst>
                  <a:gd name="T0" fmla="*/ 85 w 88"/>
                  <a:gd name="T1" fmla="*/ 53 h 58"/>
                  <a:gd name="T2" fmla="*/ 83 w 88"/>
                  <a:gd name="T3" fmla="*/ 53 h 58"/>
                  <a:gd name="T4" fmla="*/ 83 w 88"/>
                  <a:gd name="T5" fmla="*/ 58 h 58"/>
                  <a:gd name="T6" fmla="*/ 85 w 88"/>
                  <a:gd name="T7" fmla="*/ 58 h 58"/>
                  <a:gd name="T8" fmla="*/ 88 w 88"/>
                  <a:gd name="T9" fmla="*/ 55 h 58"/>
                  <a:gd name="T10" fmla="*/ 88 w 88"/>
                  <a:gd name="T11" fmla="*/ 46 h 58"/>
                  <a:gd name="T12" fmla="*/ 85 w 88"/>
                  <a:gd name="T13" fmla="*/ 43 h 58"/>
                  <a:gd name="T14" fmla="*/ 85 w 88"/>
                  <a:gd name="T15" fmla="*/ 41 h 58"/>
                  <a:gd name="T16" fmla="*/ 83 w 88"/>
                  <a:gd name="T17" fmla="*/ 38 h 58"/>
                  <a:gd name="T18" fmla="*/ 83 w 88"/>
                  <a:gd name="T19" fmla="*/ 36 h 58"/>
                  <a:gd name="T20" fmla="*/ 80 w 88"/>
                  <a:gd name="T21" fmla="*/ 33 h 58"/>
                  <a:gd name="T22" fmla="*/ 80 w 88"/>
                  <a:gd name="T23" fmla="*/ 31 h 58"/>
                  <a:gd name="T24" fmla="*/ 66 w 88"/>
                  <a:gd name="T25" fmla="*/ 16 h 58"/>
                  <a:gd name="T26" fmla="*/ 63 w 88"/>
                  <a:gd name="T27" fmla="*/ 16 h 58"/>
                  <a:gd name="T28" fmla="*/ 59 w 88"/>
                  <a:gd name="T29" fmla="*/ 12 h 58"/>
                  <a:gd name="T30" fmla="*/ 56 w 88"/>
                  <a:gd name="T31" fmla="*/ 12 h 58"/>
                  <a:gd name="T32" fmla="*/ 54 w 88"/>
                  <a:gd name="T33" fmla="*/ 9 h 58"/>
                  <a:gd name="T34" fmla="*/ 49 w 88"/>
                  <a:gd name="T35" fmla="*/ 7 h 58"/>
                  <a:gd name="T36" fmla="*/ 46 w 88"/>
                  <a:gd name="T37" fmla="*/ 7 h 58"/>
                  <a:gd name="T38" fmla="*/ 42 w 88"/>
                  <a:gd name="T39" fmla="*/ 4 h 58"/>
                  <a:gd name="T40" fmla="*/ 34 w 88"/>
                  <a:gd name="T41" fmla="*/ 4 h 58"/>
                  <a:gd name="T42" fmla="*/ 32 w 88"/>
                  <a:gd name="T43" fmla="*/ 2 h 58"/>
                  <a:gd name="T44" fmla="*/ 25 w 88"/>
                  <a:gd name="T45" fmla="*/ 2 h 58"/>
                  <a:gd name="T46" fmla="*/ 20 w 88"/>
                  <a:gd name="T47" fmla="*/ 0 h 58"/>
                  <a:gd name="T48" fmla="*/ 0 w 88"/>
                  <a:gd name="T49" fmla="*/ 0 h 58"/>
                  <a:gd name="T50" fmla="*/ 0 w 88"/>
                  <a:gd name="T51" fmla="*/ 4 h 58"/>
                  <a:gd name="T52" fmla="*/ 3 w 88"/>
                  <a:gd name="T53" fmla="*/ 4 h 58"/>
                  <a:gd name="T54" fmla="*/ 20 w 88"/>
                  <a:gd name="T55" fmla="*/ 4 h 58"/>
                  <a:gd name="T56" fmla="*/ 25 w 88"/>
                  <a:gd name="T57" fmla="*/ 7 h 58"/>
                  <a:gd name="T58" fmla="*/ 32 w 88"/>
                  <a:gd name="T59" fmla="*/ 7 h 58"/>
                  <a:gd name="T60" fmla="*/ 34 w 88"/>
                  <a:gd name="T61" fmla="*/ 9 h 58"/>
                  <a:gd name="T62" fmla="*/ 42 w 88"/>
                  <a:gd name="T63" fmla="*/ 9 h 58"/>
                  <a:gd name="T64" fmla="*/ 46 w 88"/>
                  <a:gd name="T65" fmla="*/ 12 h 58"/>
                  <a:gd name="T66" fmla="*/ 49 w 88"/>
                  <a:gd name="T67" fmla="*/ 12 h 58"/>
                  <a:gd name="T68" fmla="*/ 49 w 88"/>
                  <a:gd name="T69" fmla="*/ 14 h 58"/>
                  <a:gd name="T70" fmla="*/ 56 w 88"/>
                  <a:gd name="T71" fmla="*/ 16 h 58"/>
                  <a:gd name="T72" fmla="*/ 59 w 88"/>
                  <a:gd name="T73" fmla="*/ 16 h 58"/>
                  <a:gd name="T74" fmla="*/ 63 w 88"/>
                  <a:gd name="T75" fmla="*/ 21 h 58"/>
                  <a:gd name="T76" fmla="*/ 66 w 88"/>
                  <a:gd name="T77" fmla="*/ 21 h 58"/>
                  <a:gd name="T78" fmla="*/ 76 w 88"/>
                  <a:gd name="T79" fmla="*/ 31 h 58"/>
                  <a:gd name="T80" fmla="*/ 76 w 88"/>
                  <a:gd name="T81" fmla="*/ 33 h 58"/>
                  <a:gd name="T82" fmla="*/ 78 w 88"/>
                  <a:gd name="T83" fmla="*/ 36 h 58"/>
                  <a:gd name="T84" fmla="*/ 78 w 88"/>
                  <a:gd name="T85" fmla="*/ 38 h 58"/>
                  <a:gd name="T86" fmla="*/ 80 w 88"/>
                  <a:gd name="T87" fmla="*/ 41 h 58"/>
                  <a:gd name="T88" fmla="*/ 80 w 88"/>
                  <a:gd name="T89" fmla="*/ 43 h 58"/>
                  <a:gd name="T90" fmla="*/ 83 w 88"/>
                  <a:gd name="T91" fmla="*/ 46 h 58"/>
                  <a:gd name="T92" fmla="*/ 83 w 88"/>
                  <a:gd name="T93" fmla="*/ 53 h 58"/>
                  <a:gd name="T94" fmla="*/ 83 w 88"/>
                  <a:gd name="T95" fmla="*/ 55 h 58"/>
                  <a:gd name="T96" fmla="*/ 85 w 88"/>
                  <a:gd name="T97" fmla="*/ 53 h 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88" h="58">
                    <a:moveTo>
                      <a:pt x="85" y="53"/>
                    </a:moveTo>
                    <a:lnTo>
                      <a:pt x="83" y="53"/>
                    </a:lnTo>
                    <a:lnTo>
                      <a:pt x="83" y="58"/>
                    </a:lnTo>
                    <a:lnTo>
                      <a:pt x="85" y="58"/>
                    </a:lnTo>
                    <a:lnTo>
                      <a:pt x="88" y="55"/>
                    </a:lnTo>
                    <a:lnTo>
                      <a:pt x="88" y="46"/>
                    </a:lnTo>
                    <a:lnTo>
                      <a:pt x="85" y="43"/>
                    </a:lnTo>
                    <a:lnTo>
                      <a:pt x="85" y="41"/>
                    </a:lnTo>
                    <a:lnTo>
                      <a:pt x="83" y="38"/>
                    </a:lnTo>
                    <a:lnTo>
                      <a:pt x="83" y="36"/>
                    </a:lnTo>
                    <a:lnTo>
                      <a:pt x="80" y="33"/>
                    </a:lnTo>
                    <a:lnTo>
                      <a:pt x="80" y="31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2"/>
                    </a:lnTo>
                    <a:lnTo>
                      <a:pt x="56" y="12"/>
                    </a:lnTo>
                    <a:lnTo>
                      <a:pt x="54" y="9"/>
                    </a:lnTo>
                    <a:lnTo>
                      <a:pt x="49" y="7"/>
                    </a:lnTo>
                    <a:lnTo>
                      <a:pt x="46" y="7"/>
                    </a:lnTo>
                    <a:lnTo>
                      <a:pt x="42" y="4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5" y="2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20" y="4"/>
                    </a:lnTo>
                    <a:lnTo>
                      <a:pt x="25" y="7"/>
                    </a:lnTo>
                    <a:lnTo>
                      <a:pt x="32" y="7"/>
                    </a:lnTo>
                    <a:lnTo>
                      <a:pt x="34" y="9"/>
                    </a:lnTo>
                    <a:lnTo>
                      <a:pt x="42" y="9"/>
                    </a:lnTo>
                    <a:lnTo>
                      <a:pt x="46" y="12"/>
                    </a:lnTo>
                    <a:lnTo>
                      <a:pt x="49" y="12"/>
                    </a:lnTo>
                    <a:lnTo>
                      <a:pt x="49" y="14"/>
                    </a:lnTo>
                    <a:lnTo>
                      <a:pt x="56" y="16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6" y="21"/>
                    </a:lnTo>
                    <a:lnTo>
                      <a:pt x="76" y="31"/>
                    </a:lnTo>
                    <a:lnTo>
                      <a:pt x="76" y="33"/>
                    </a:lnTo>
                    <a:lnTo>
                      <a:pt x="78" y="36"/>
                    </a:lnTo>
                    <a:lnTo>
                      <a:pt x="78" y="38"/>
                    </a:lnTo>
                    <a:lnTo>
                      <a:pt x="80" y="41"/>
                    </a:lnTo>
                    <a:lnTo>
                      <a:pt x="80" y="43"/>
                    </a:lnTo>
                    <a:lnTo>
                      <a:pt x="83" y="46"/>
                    </a:lnTo>
                    <a:lnTo>
                      <a:pt x="83" y="53"/>
                    </a:lnTo>
                    <a:lnTo>
                      <a:pt x="83" y="55"/>
                    </a:lnTo>
                    <a:lnTo>
                      <a:pt x="8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7" name="Freeform 298"/>
              <p:cNvSpPr>
                <a:spLocks/>
              </p:cNvSpPr>
              <p:nvPr/>
            </p:nvSpPr>
            <p:spPr bwMode="auto">
              <a:xfrm>
                <a:off x="2174" y="2630"/>
                <a:ext cx="337" cy="4"/>
              </a:xfrm>
              <a:custGeom>
                <a:avLst/>
                <a:gdLst>
                  <a:gd name="T0" fmla="*/ 2 w 337"/>
                  <a:gd name="T1" fmla="*/ 0 h 4"/>
                  <a:gd name="T2" fmla="*/ 0 w 337"/>
                  <a:gd name="T3" fmla="*/ 0 h 4"/>
                  <a:gd name="T4" fmla="*/ 0 w 337"/>
                  <a:gd name="T5" fmla="*/ 4 h 4"/>
                  <a:gd name="T6" fmla="*/ 337 w 337"/>
                  <a:gd name="T7" fmla="*/ 4 h 4"/>
                  <a:gd name="T8" fmla="*/ 337 w 337"/>
                  <a:gd name="T9" fmla="*/ 0 h 4"/>
                  <a:gd name="T10" fmla="*/ 335 w 337"/>
                  <a:gd name="T11" fmla="*/ 0 h 4"/>
                  <a:gd name="T12" fmla="*/ 2 w 337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7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337" y="4"/>
                    </a:lnTo>
                    <a:lnTo>
                      <a:pt x="337" y="0"/>
                    </a:lnTo>
                    <a:lnTo>
                      <a:pt x="33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8" name="Freeform 299"/>
              <p:cNvSpPr>
                <a:spLocks/>
              </p:cNvSpPr>
              <p:nvPr/>
            </p:nvSpPr>
            <p:spPr bwMode="auto">
              <a:xfrm>
                <a:off x="2674" y="2630"/>
                <a:ext cx="337" cy="4"/>
              </a:xfrm>
              <a:custGeom>
                <a:avLst/>
                <a:gdLst>
                  <a:gd name="T0" fmla="*/ 2 w 337"/>
                  <a:gd name="T1" fmla="*/ 0 h 4"/>
                  <a:gd name="T2" fmla="*/ 0 w 337"/>
                  <a:gd name="T3" fmla="*/ 0 h 4"/>
                  <a:gd name="T4" fmla="*/ 0 w 337"/>
                  <a:gd name="T5" fmla="*/ 4 h 4"/>
                  <a:gd name="T6" fmla="*/ 337 w 337"/>
                  <a:gd name="T7" fmla="*/ 4 h 4"/>
                  <a:gd name="T8" fmla="*/ 337 w 337"/>
                  <a:gd name="T9" fmla="*/ 0 h 4"/>
                  <a:gd name="T10" fmla="*/ 335 w 337"/>
                  <a:gd name="T11" fmla="*/ 0 h 4"/>
                  <a:gd name="T12" fmla="*/ 2 w 337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7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337" y="4"/>
                    </a:lnTo>
                    <a:lnTo>
                      <a:pt x="337" y="0"/>
                    </a:lnTo>
                    <a:lnTo>
                      <a:pt x="33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09" name="Freeform 300"/>
              <p:cNvSpPr>
                <a:spLocks/>
              </p:cNvSpPr>
              <p:nvPr/>
            </p:nvSpPr>
            <p:spPr bwMode="auto">
              <a:xfrm>
                <a:off x="2540" y="2680"/>
                <a:ext cx="452" cy="377"/>
              </a:xfrm>
              <a:custGeom>
                <a:avLst/>
                <a:gdLst>
                  <a:gd name="T0" fmla="*/ 56 w 452"/>
                  <a:gd name="T1" fmla="*/ 3 h 377"/>
                  <a:gd name="T2" fmla="*/ 46 w 452"/>
                  <a:gd name="T3" fmla="*/ 3 h 377"/>
                  <a:gd name="T4" fmla="*/ 39 w 452"/>
                  <a:gd name="T5" fmla="*/ 13 h 377"/>
                  <a:gd name="T6" fmla="*/ 8 w 452"/>
                  <a:gd name="T7" fmla="*/ 105 h 377"/>
                  <a:gd name="T8" fmla="*/ 5 w 452"/>
                  <a:gd name="T9" fmla="*/ 124 h 377"/>
                  <a:gd name="T10" fmla="*/ 0 w 452"/>
                  <a:gd name="T11" fmla="*/ 146 h 377"/>
                  <a:gd name="T12" fmla="*/ 3 w 452"/>
                  <a:gd name="T13" fmla="*/ 209 h 377"/>
                  <a:gd name="T14" fmla="*/ 8 w 452"/>
                  <a:gd name="T15" fmla="*/ 226 h 377"/>
                  <a:gd name="T16" fmla="*/ 10 w 452"/>
                  <a:gd name="T17" fmla="*/ 238 h 377"/>
                  <a:gd name="T18" fmla="*/ 15 w 452"/>
                  <a:gd name="T19" fmla="*/ 255 h 377"/>
                  <a:gd name="T20" fmla="*/ 29 w 452"/>
                  <a:gd name="T21" fmla="*/ 279 h 377"/>
                  <a:gd name="T22" fmla="*/ 39 w 452"/>
                  <a:gd name="T23" fmla="*/ 296 h 377"/>
                  <a:gd name="T24" fmla="*/ 80 w 452"/>
                  <a:gd name="T25" fmla="*/ 335 h 377"/>
                  <a:gd name="T26" fmla="*/ 102 w 452"/>
                  <a:gd name="T27" fmla="*/ 352 h 377"/>
                  <a:gd name="T28" fmla="*/ 124 w 452"/>
                  <a:gd name="T29" fmla="*/ 362 h 377"/>
                  <a:gd name="T30" fmla="*/ 148 w 452"/>
                  <a:gd name="T31" fmla="*/ 372 h 377"/>
                  <a:gd name="T32" fmla="*/ 173 w 452"/>
                  <a:gd name="T33" fmla="*/ 377 h 377"/>
                  <a:gd name="T34" fmla="*/ 241 w 452"/>
                  <a:gd name="T35" fmla="*/ 374 h 377"/>
                  <a:gd name="T36" fmla="*/ 267 w 452"/>
                  <a:gd name="T37" fmla="*/ 369 h 377"/>
                  <a:gd name="T38" fmla="*/ 323 w 452"/>
                  <a:gd name="T39" fmla="*/ 355 h 377"/>
                  <a:gd name="T40" fmla="*/ 381 w 452"/>
                  <a:gd name="T41" fmla="*/ 330 h 377"/>
                  <a:gd name="T42" fmla="*/ 413 w 452"/>
                  <a:gd name="T43" fmla="*/ 318 h 377"/>
                  <a:gd name="T44" fmla="*/ 447 w 452"/>
                  <a:gd name="T45" fmla="*/ 301 h 377"/>
                  <a:gd name="T46" fmla="*/ 452 w 452"/>
                  <a:gd name="T47" fmla="*/ 292 h 377"/>
                  <a:gd name="T48" fmla="*/ 442 w 452"/>
                  <a:gd name="T49" fmla="*/ 287 h 377"/>
                  <a:gd name="T50" fmla="*/ 408 w 452"/>
                  <a:gd name="T51" fmla="*/ 304 h 377"/>
                  <a:gd name="T52" fmla="*/ 376 w 452"/>
                  <a:gd name="T53" fmla="*/ 316 h 377"/>
                  <a:gd name="T54" fmla="*/ 318 w 452"/>
                  <a:gd name="T55" fmla="*/ 340 h 377"/>
                  <a:gd name="T56" fmla="*/ 262 w 452"/>
                  <a:gd name="T57" fmla="*/ 355 h 377"/>
                  <a:gd name="T58" fmla="*/ 241 w 452"/>
                  <a:gd name="T59" fmla="*/ 360 h 377"/>
                  <a:gd name="T60" fmla="*/ 173 w 452"/>
                  <a:gd name="T61" fmla="*/ 362 h 377"/>
                  <a:gd name="T62" fmla="*/ 160 w 452"/>
                  <a:gd name="T63" fmla="*/ 360 h 377"/>
                  <a:gd name="T64" fmla="*/ 134 w 452"/>
                  <a:gd name="T65" fmla="*/ 350 h 377"/>
                  <a:gd name="T66" fmla="*/ 119 w 452"/>
                  <a:gd name="T67" fmla="*/ 340 h 377"/>
                  <a:gd name="T68" fmla="*/ 100 w 452"/>
                  <a:gd name="T69" fmla="*/ 330 h 377"/>
                  <a:gd name="T70" fmla="*/ 54 w 452"/>
                  <a:gd name="T71" fmla="*/ 292 h 377"/>
                  <a:gd name="T72" fmla="*/ 44 w 452"/>
                  <a:gd name="T73" fmla="*/ 275 h 377"/>
                  <a:gd name="T74" fmla="*/ 37 w 452"/>
                  <a:gd name="T75" fmla="*/ 258 h 377"/>
                  <a:gd name="T76" fmla="*/ 27 w 452"/>
                  <a:gd name="T77" fmla="*/ 246 h 377"/>
                  <a:gd name="T78" fmla="*/ 22 w 452"/>
                  <a:gd name="T79" fmla="*/ 229 h 377"/>
                  <a:gd name="T80" fmla="*/ 20 w 452"/>
                  <a:gd name="T81" fmla="*/ 216 h 377"/>
                  <a:gd name="T82" fmla="*/ 17 w 452"/>
                  <a:gd name="T83" fmla="*/ 192 h 377"/>
                  <a:gd name="T84" fmla="*/ 17 w 452"/>
                  <a:gd name="T85" fmla="*/ 139 h 377"/>
                  <a:gd name="T86" fmla="*/ 20 w 452"/>
                  <a:gd name="T87" fmla="*/ 119 h 377"/>
                  <a:gd name="T88" fmla="*/ 44 w 452"/>
                  <a:gd name="T89" fmla="*/ 42 h 377"/>
                  <a:gd name="T90" fmla="*/ 56 w 452"/>
                  <a:gd name="T91" fmla="*/ 13 h 3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52" h="377">
                    <a:moveTo>
                      <a:pt x="59" y="10"/>
                    </a:moveTo>
                    <a:lnTo>
                      <a:pt x="59" y="3"/>
                    </a:lnTo>
                    <a:lnTo>
                      <a:pt x="56" y="3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46" y="3"/>
                    </a:lnTo>
                    <a:lnTo>
                      <a:pt x="44" y="5"/>
                    </a:lnTo>
                    <a:lnTo>
                      <a:pt x="46" y="3"/>
                    </a:lnTo>
                    <a:lnTo>
                      <a:pt x="39" y="13"/>
                    </a:lnTo>
                    <a:lnTo>
                      <a:pt x="34" y="27"/>
                    </a:lnTo>
                    <a:lnTo>
                      <a:pt x="29" y="37"/>
                    </a:lnTo>
                    <a:lnTo>
                      <a:pt x="8" y="105"/>
                    </a:lnTo>
                    <a:lnTo>
                      <a:pt x="8" y="110"/>
                    </a:lnTo>
                    <a:lnTo>
                      <a:pt x="5" y="114"/>
                    </a:lnTo>
                    <a:lnTo>
                      <a:pt x="5" y="124"/>
                    </a:lnTo>
                    <a:lnTo>
                      <a:pt x="3" y="131"/>
                    </a:lnTo>
                    <a:lnTo>
                      <a:pt x="3" y="139"/>
                    </a:lnTo>
                    <a:lnTo>
                      <a:pt x="0" y="146"/>
                    </a:lnTo>
                    <a:lnTo>
                      <a:pt x="0" y="192"/>
                    </a:lnTo>
                    <a:lnTo>
                      <a:pt x="3" y="197"/>
                    </a:lnTo>
                    <a:lnTo>
                      <a:pt x="3" y="209"/>
                    </a:lnTo>
                    <a:lnTo>
                      <a:pt x="5" y="214"/>
                    </a:lnTo>
                    <a:lnTo>
                      <a:pt x="5" y="221"/>
                    </a:lnTo>
                    <a:lnTo>
                      <a:pt x="8" y="226"/>
                    </a:lnTo>
                    <a:lnTo>
                      <a:pt x="8" y="224"/>
                    </a:lnTo>
                    <a:lnTo>
                      <a:pt x="8" y="229"/>
                    </a:lnTo>
                    <a:lnTo>
                      <a:pt x="10" y="238"/>
                    </a:lnTo>
                    <a:lnTo>
                      <a:pt x="12" y="243"/>
                    </a:lnTo>
                    <a:lnTo>
                      <a:pt x="12" y="246"/>
                    </a:lnTo>
                    <a:lnTo>
                      <a:pt x="15" y="255"/>
                    </a:lnTo>
                    <a:lnTo>
                      <a:pt x="20" y="262"/>
                    </a:lnTo>
                    <a:lnTo>
                      <a:pt x="25" y="272"/>
                    </a:lnTo>
                    <a:lnTo>
                      <a:pt x="29" y="279"/>
                    </a:lnTo>
                    <a:lnTo>
                      <a:pt x="34" y="284"/>
                    </a:lnTo>
                    <a:lnTo>
                      <a:pt x="34" y="289"/>
                    </a:lnTo>
                    <a:lnTo>
                      <a:pt x="39" y="296"/>
                    </a:lnTo>
                    <a:lnTo>
                      <a:pt x="44" y="301"/>
                    </a:lnTo>
                    <a:lnTo>
                      <a:pt x="73" y="333"/>
                    </a:lnTo>
                    <a:lnTo>
                      <a:pt x="80" y="335"/>
                    </a:lnTo>
                    <a:lnTo>
                      <a:pt x="90" y="345"/>
                    </a:lnTo>
                    <a:lnTo>
                      <a:pt x="97" y="347"/>
                    </a:lnTo>
                    <a:lnTo>
                      <a:pt x="102" y="352"/>
                    </a:lnTo>
                    <a:lnTo>
                      <a:pt x="110" y="355"/>
                    </a:lnTo>
                    <a:lnTo>
                      <a:pt x="114" y="360"/>
                    </a:lnTo>
                    <a:lnTo>
                      <a:pt x="124" y="362"/>
                    </a:lnTo>
                    <a:lnTo>
                      <a:pt x="129" y="364"/>
                    </a:lnTo>
                    <a:lnTo>
                      <a:pt x="144" y="369"/>
                    </a:lnTo>
                    <a:lnTo>
                      <a:pt x="148" y="372"/>
                    </a:lnTo>
                    <a:lnTo>
                      <a:pt x="156" y="374"/>
                    </a:lnTo>
                    <a:lnTo>
                      <a:pt x="165" y="374"/>
                    </a:lnTo>
                    <a:lnTo>
                      <a:pt x="173" y="377"/>
                    </a:lnTo>
                    <a:lnTo>
                      <a:pt x="224" y="377"/>
                    </a:lnTo>
                    <a:lnTo>
                      <a:pt x="233" y="374"/>
                    </a:lnTo>
                    <a:lnTo>
                      <a:pt x="241" y="374"/>
                    </a:lnTo>
                    <a:lnTo>
                      <a:pt x="248" y="372"/>
                    </a:lnTo>
                    <a:lnTo>
                      <a:pt x="258" y="372"/>
                    </a:lnTo>
                    <a:lnTo>
                      <a:pt x="267" y="369"/>
                    </a:lnTo>
                    <a:lnTo>
                      <a:pt x="287" y="364"/>
                    </a:lnTo>
                    <a:lnTo>
                      <a:pt x="294" y="362"/>
                    </a:lnTo>
                    <a:lnTo>
                      <a:pt x="323" y="355"/>
                    </a:lnTo>
                    <a:lnTo>
                      <a:pt x="333" y="350"/>
                    </a:lnTo>
                    <a:lnTo>
                      <a:pt x="352" y="345"/>
                    </a:lnTo>
                    <a:lnTo>
                      <a:pt x="381" y="330"/>
                    </a:lnTo>
                    <a:lnTo>
                      <a:pt x="391" y="328"/>
                    </a:lnTo>
                    <a:lnTo>
                      <a:pt x="403" y="323"/>
                    </a:lnTo>
                    <a:lnTo>
                      <a:pt x="413" y="318"/>
                    </a:lnTo>
                    <a:lnTo>
                      <a:pt x="425" y="313"/>
                    </a:lnTo>
                    <a:lnTo>
                      <a:pt x="435" y="306"/>
                    </a:lnTo>
                    <a:lnTo>
                      <a:pt x="447" y="301"/>
                    </a:lnTo>
                    <a:lnTo>
                      <a:pt x="449" y="299"/>
                    </a:lnTo>
                    <a:lnTo>
                      <a:pt x="452" y="299"/>
                    </a:lnTo>
                    <a:lnTo>
                      <a:pt x="452" y="292"/>
                    </a:lnTo>
                    <a:lnTo>
                      <a:pt x="449" y="289"/>
                    </a:lnTo>
                    <a:lnTo>
                      <a:pt x="449" y="287"/>
                    </a:lnTo>
                    <a:lnTo>
                      <a:pt x="442" y="287"/>
                    </a:lnTo>
                    <a:lnTo>
                      <a:pt x="430" y="292"/>
                    </a:lnTo>
                    <a:lnTo>
                      <a:pt x="420" y="299"/>
                    </a:lnTo>
                    <a:lnTo>
                      <a:pt x="408" y="304"/>
                    </a:lnTo>
                    <a:lnTo>
                      <a:pt x="398" y="309"/>
                    </a:lnTo>
                    <a:lnTo>
                      <a:pt x="386" y="313"/>
                    </a:lnTo>
                    <a:lnTo>
                      <a:pt x="376" y="316"/>
                    </a:lnTo>
                    <a:lnTo>
                      <a:pt x="347" y="330"/>
                    </a:lnTo>
                    <a:lnTo>
                      <a:pt x="328" y="335"/>
                    </a:lnTo>
                    <a:lnTo>
                      <a:pt x="318" y="340"/>
                    </a:lnTo>
                    <a:lnTo>
                      <a:pt x="289" y="347"/>
                    </a:lnTo>
                    <a:lnTo>
                      <a:pt x="282" y="350"/>
                    </a:lnTo>
                    <a:lnTo>
                      <a:pt x="262" y="355"/>
                    </a:lnTo>
                    <a:lnTo>
                      <a:pt x="258" y="357"/>
                    </a:lnTo>
                    <a:lnTo>
                      <a:pt x="248" y="357"/>
                    </a:lnTo>
                    <a:lnTo>
                      <a:pt x="241" y="360"/>
                    </a:lnTo>
                    <a:lnTo>
                      <a:pt x="233" y="360"/>
                    </a:lnTo>
                    <a:lnTo>
                      <a:pt x="224" y="362"/>
                    </a:lnTo>
                    <a:lnTo>
                      <a:pt x="173" y="362"/>
                    </a:lnTo>
                    <a:lnTo>
                      <a:pt x="165" y="360"/>
                    </a:lnTo>
                    <a:lnTo>
                      <a:pt x="158" y="360"/>
                    </a:lnTo>
                    <a:lnTo>
                      <a:pt x="160" y="360"/>
                    </a:lnTo>
                    <a:lnTo>
                      <a:pt x="153" y="357"/>
                    </a:lnTo>
                    <a:lnTo>
                      <a:pt x="148" y="355"/>
                    </a:lnTo>
                    <a:lnTo>
                      <a:pt x="134" y="350"/>
                    </a:lnTo>
                    <a:lnTo>
                      <a:pt x="129" y="347"/>
                    </a:lnTo>
                    <a:lnTo>
                      <a:pt x="124" y="345"/>
                    </a:lnTo>
                    <a:lnTo>
                      <a:pt x="119" y="340"/>
                    </a:lnTo>
                    <a:lnTo>
                      <a:pt x="112" y="338"/>
                    </a:lnTo>
                    <a:lnTo>
                      <a:pt x="107" y="333"/>
                    </a:lnTo>
                    <a:lnTo>
                      <a:pt x="100" y="330"/>
                    </a:lnTo>
                    <a:lnTo>
                      <a:pt x="90" y="321"/>
                    </a:lnTo>
                    <a:lnTo>
                      <a:pt x="83" y="318"/>
                    </a:lnTo>
                    <a:lnTo>
                      <a:pt x="54" y="292"/>
                    </a:lnTo>
                    <a:lnTo>
                      <a:pt x="54" y="287"/>
                    </a:lnTo>
                    <a:lnTo>
                      <a:pt x="49" y="279"/>
                    </a:lnTo>
                    <a:lnTo>
                      <a:pt x="44" y="275"/>
                    </a:lnTo>
                    <a:lnTo>
                      <a:pt x="39" y="270"/>
                    </a:lnTo>
                    <a:lnTo>
                      <a:pt x="39" y="267"/>
                    </a:lnTo>
                    <a:lnTo>
                      <a:pt x="37" y="258"/>
                    </a:lnTo>
                    <a:lnTo>
                      <a:pt x="29" y="253"/>
                    </a:lnTo>
                    <a:lnTo>
                      <a:pt x="29" y="250"/>
                    </a:lnTo>
                    <a:lnTo>
                      <a:pt x="27" y="246"/>
                    </a:lnTo>
                    <a:lnTo>
                      <a:pt x="27" y="238"/>
                    </a:lnTo>
                    <a:lnTo>
                      <a:pt x="25" y="233"/>
                    </a:lnTo>
                    <a:lnTo>
                      <a:pt x="22" y="229"/>
                    </a:lnTo>
                    <a:lnTo>
                      <a:pt x="22" y="224"/>
                    </a:lnTo>
                    <a:lnTo>
                      <a:pt x="22" y="221"/>
                    </a:lnTo>
                    <a:lnTo>
                      <a:pt x="20" y="216"/>
                    </a:lnTo>
                    <a:lnTo>
                      <a:pt x="20" y="209"/>
                    </a:lnTo>
                    <a:lnTo>
                      <a:pt x="17" y="204"/>
                    </a:lnTo>
                    <a:lnTo>
                      <a:pt x="17" y="192"/>
                    </a:lnTo>
                    <a:lnTo>
                      <a:pt x="15" y="187"/>
                    </a:lnTo>
                    <a:lnTo>
                      <a:pt x="15" y="146"/>
                    </a:lnTo>
                    <a:lnTo>
                      <a:pt x="17" y="139"/>
                    </a:lnTo>
                    <a:lnTo>
                      <a:pt x="17" y="131"/>
                    </a:lnTo>
                    <a:lnTo>
                      <a:pt x="20" y="124"/>
                    </a:lnTo>
                    <a:lnTo>
                      <a:pt x="20" y="119"/>
                    </a:lnTo>
                    <a:lnTo>
                      <a:pt x="22" y="114"/>
                    </a:lnTo>
                    <a:lnTo>
                      <a:pt x="22" y="105"/>
                    </a:lnTo>
                    <a:lnTo>
                      <a:pt x="44" y="42"/>
                    </a:lnTo>
                    <a:lnTo>
                      <a:pt x="49" y="32"/>
                    </a:lnTo>
                    <a:lnTo>
                      <a:pt x="54" y="17"/>
                    </a:lnTo>
                    <a:lnTo>
                      <a:pt x="56" y="13"/>
                    </a:lnTo>
                    <a:lnTo>
                      <a:pt x="59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10" name="Freeform 301"/>
              <p:cNvSpPr>
                <a:spLocks/>
              </p:cNvSpPr>
              <p:nvPr/>
            </p:nvSpPr>
            <p:spPr bwMode="auto">
              <a:xfrm>
                <a:off x="2936" y="2972"/>
                <a:ext cx="48" cy="41"/>
              </a:xfrm>
              <a:custGeom>
                <a:avLst/>
                <a:gdLst>
                  <a:gd name="T0" fmla="*/ 0 w 48"/>
                  <a:gd name="T1" fmla="*/ 0 h 41"/>
                  <a:gd name="T2" fmla="*/ 48 w 48"/>
                  <a:gd name="T3" fmla="*/ 2 h 41"/>
                  <a:gd name="T4" fmla="*/ 17 w 48"/>
                  <a:gd name="T5" fmla="*/ 41 h 41"/>
                  <a:gd name="T6" fmla="*/ 29 w 48"/>
                  <a:gd name="T7" fmla="*/ 12 h 41"/>
                  <a:gd name="T8" fmla="*/ 0 w 48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41">
                    <a:moveTo>
                      <a:pt x="0" y="0"/>
                    </a:moveTo>
                    <a:lnTo>
                      <a:pt x="48" y="2"/>
                    </a:lnTo>
                    <a:lnTo>
                      <a:pt x="17" y="41"/>
                    </a:lnTo>
                    <a:lnTo>
                      <a:pt x="29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11" name="Freeform 302"/>
              <p:cNvSpPr>
                <a:spLocks/>
              </p:cNvSpPr>
              <p:nvPr/>
            </p:nvSpPr>
            <p:spPr bwMode="auto">
              <a:xfrm>
                <a:off x="2929" y="2964"/>
                <a:ext cx="63" cy="56"/>
              </a:xfrm>
              <a:custGeom>
                <a:avLst/>
                <a:gdLst>
                  <a:gd name="T0" fmla="*/ 9 w 63"/>
                  <a:gd name="T1" fmla="*/ 0 h 56"/>
                  <a:gd name="T2" fmla="*/ 7 w 63"/>
                  <a:gd name="T3" fmla="*/ 15 h 56"/>
                  <a:gd name="T4" fmla="*/ 55 w 63"/>
                  <a:gd name="T5" fmla="*/ 17 h 56"/>
                  <a:gd name="T6" fmla="*/ 51 w 63"/>
                  <a:gd name="T7" fmla="*/ 5 h 56"/>
                  <a:gd name="T8" fmla="*/ 19 w 63"/>
                  <a:gd name="T9" fmla="*/ 44 h 56"/>
                  <a:gd name="T10" fmla="*/ 31 w 63"/>
                  <a:gd name="T11" fmla="*/ 51 h 56"/>
                  <a:gd name="T12" fmla="*/ 43 w 63"/>
                  <a:gd name="T13" fmla="*/ 22 h 56"/>
                  <a:gd name="T14" fmla="*/ 43 w 63"/>
                  <a:gd name="T15" fmla="*/ 17 h 56"/>
                  <a:gd name="T16" fmla="*/ 38 w 63"/>
                  <a:gd name="T17" fmla="*/ 12 h 56"/>
                  <a:gd name="T18" fmla="*/ 9 w 63"/>
                  <a:gd name="T19" fmla="*/ 0 h 56"/>
                  <a:gd name="T20" fmla="*/ 4 w 63"/>
                  <a:gd name="T21" fmla="*/ 15 h 56"/>
                  <a:gd name="T22" fmla="*/ 34 w 63"/>
                  <a:gd name="T23" fmla="*/ 27 h 56"/>
                  <a:gd name="T24" fmla="*/ 29 w 63"/>
                  <a:gd name="T25" fmla="*/ 17 h 56"/>
                  <a:gd name="T26" fmla="*/ 17 w 63"/>
                  <a:gd name="T27" fmla="*/ 46 h 56"/>
                  <a:gd name="T28" fmla="*/ 17 w 63"/>
                  <a:gd name="T29" fmla="*/ 49 h 56"/>
                  <a:gd name="T30" fmla="*/ 17 w 63"/>
                  <a:gd name="T31" fmla="*/ 51 h 56"/>
                  <a:gd name="T32" fmla="*/ 19 w 63"/>
                  <a:gd name="T33" fmla="*/ 54 h 56"/>
                  <a:gd name="T34" fmla="*/ 21 w 63"/>
                  <a:gd name="T35" fmla="*/ 56 h 56"/>
                  <a:gd name="T36" fmla="*/ 24 w 63"/>
                  <a:gd name="T37" fmla="*/ 56 h 56"/>
                  <a:gd name="T38" fmla="*/ 26 w 63"/>
                  <a:gd name="T39" fmla="*/ 56 h 56"/>
                  <a:gd name="T40" fmla="*/ 29 w 63"/>
                  <a:gd name="T41" fmla="*/ 54 h 56"/>
                  <a:gd name="T42" fmla="*/ 60 w 63"/>
                  <a:gd name="T43" fmla="*/ 15 h 56"/>
                  <a:gd name="T44" fmla="*/ 63 w 63"/>
                  <a:gd name="T45" fmla="*/ 15 h 56"/>
                  <a:gd name="T46" fmla="*/ 63 w 63"/>
                  <a:gd name="T47" fmla="*/ 12 h 56"/>
                  <a:gd name="T48" fmla="*/ 63 w 63"/>
                  <a:gd name="T49" fmla="*/ 10 h 56"/>
                  <a:gd name="T50" fmla="*/ 63 w 63"/>
                  <a:gd name="T51" fmla="*/ 8 h 56"/>
                  <a:gd name="T52" fmla="*/ 60 w 63"/>
                  <a:gd name="T53" fmla="*/ 5 h 56"/>
                  <a:gd name="T54" fmla="*/ 60 w 63"/>
                  <a:gd name="T55" fmla="*/ 3 h 56"/>
                  <a:gd name="T56" fmla="*/ 58 w 63"/>
                  <a:gd name="T57" fmla="*/ 3 h 56"/>
                  <a:gd name="T58" fmla="*/ 55 w 63"/>
                  <a:gd name="T59" fmla="*/ 3 h 56"/>
                  <a:gd name="T60" fmla="*/ 7 w 63"/>
                  <a:gd name="T61" fmla="*/ 0 h 56"/>
                  <a:gd name="T62" fmla="*/ 4 w 63"/>
                  <a:gd name="T63" fmla="*/ 0 h 56"/>
                  <a:gd name="T64" fmla="*/ 2 w 63"/>
                  <a:gd name="T65" fmla="*/ 3 h 56"/>
                  <a:gd name="T66" fmla="*/ 0 w 63"/>
                  <a:gd name="T67" fmla="*/ 5 h 56"/>
                  <a:gd name="T68" fmla="*/ 0 w 63"/>
                  <a:gd name="T69" fmla="*/ 8 h 56"/>
                  <a:gd name="T70" fmla="*/ 0 w 63"/>
                  <a:gd name="T71" fmla="*/ 10 h 56"/>
                  <a:gd name="T72" fmla="*/ 2 w 63"/>
                  <a:gd name="T73" fmla="*/ 12 h 56"/>
                  <a:gd name="T74" fmla="*/ 4 w 63"/>
                  <a:gd name="T75" fmla="*/ 15 h 56"/>
                  <a:gd name="T76" fmla="*/ 9 w 63"/>
                  <a:gd name="T77" fmla="*/ 0 h 5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3" h="56">
                    <a:moveTo>
                      <a:pt x="9" y="0"/>
                    </a:moveTo>
                    <a:lnTo>
                      <a:pt x="7" y="15"/>
                    </a:lnTo>
                    <a:lnTo>
                      <a:pt x="55" y="17"/>
                    </a:lnTo>
                    <a:lnTo>
                      <a:pt x="51" y="5"/>
                    </a:lnTo>
                    <a:lnTo>
                      <a:pt x="19" y="44"/>
                    </a:lnTo>
                    <a:lnTo>
                      <a:pt x="31" y="51"/>
                    </a:lnTo>
                    <a:lnTo>
                      <a:pt x="43" y="22"/>
                    </a:lnTo>
                    <a:lnTo>
                      <a:pt x="43" y="17"/>
                    </a:lnTo>
                    <a:lnTo>
                      <a:pt x="38" y="12"/>
                    </a:lnTo>
                    <a:lnTo>
                      <a:pt x="9" y="0"/>
                    </a:lnTo>
                    <a:lnTo>
                      <a:pt x="4" y="15"/>
                    </a:lnTo>
                    <a:lnTo>
                      <a:pt x="34" y="27"/>
                    </a:lnTo>
                    <a:lnTo>
                      <a:pt x="29" y="17"/>
                    </a:lnTo>
                    <a:lnTo>
                      <a:pt x="17" y="46"/>
                    </a:lnTo>
                    <a:lnTo>
                      <a:pt x="17" y="49"/>
                    </a:lnTo>
                    <a:lnTo>
                      <a:pt x="17" y="51"/>
                    </a:lnTo>
                    <a:lnTo>
                      <a:pt x="19" y="54"/>
                    </a:lnTo>
                    <a:lnTo>
                      <a:pt x="21" y="56"/>
                    </a:lnTo>
                    <a:lnTo>
                      <a:pt x="24" y="56"/>
                    </a:lnTo>
                    <a:lnTo>
                      <a:pt x="26" y="56"/>
                    </a:lnTo>
                    <a:lnTo>
                      <a:pt x="29" y="54"/>
                    </a:lnTo>
                    <a:lnTo>
                      <a:pt x="60" y="15"/>
                    </a:lnTo>
                    <a:lnTo>
                      <a:pt x="63" y="15"/>
                    </a:lnTo>
                    <a:lnTo>
                      <a:pt x="63" y="12"/>
                    </a:lnTo>
                    <a:lnTo>
                      <a:pt x="63" y="10"/>
                    </a:lnTo>
                    <a:lnTo>
                      <a:pt x="63" y="8"/>
                    </a:lnTo>
                    <a:lnTo>
                      <a:pt x="60" y="5"/>
                    </a:lnTo>
                    <a:lnTo>
                      <a:pt x="60" y="3"/>
                    </a:lnTo>
                    <a:lnTo>
                      <a:pt x="58" y="3"/>
                    </a:lnTo>
                    <a:lnTo>
                      <a:pt x="55" y="3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512" name="Rectangle 303"/>
              <p:cNvSpPr>
                <a:spLocks noChangeArrowheads="1"/>
              </p:cNvSpPr>
              <p:nvPr/>
            </p:nvSpPr>
            <p:spPr bwMode="auto">
              <a:xfrm>
                <a:off x="3200" y="2775"/>
                <a:ext cx="5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DE" b="0">
                    <a:solidFill>
                      <a:srgbClr val="000000"/>
                    </a:solidFill>
                    <a:latin typeface="Book Antiqua" pitchFamily="18" charset="0"/>
                  </a:rPr>
                  <a:t>0</a:t>
                </a:r>
                <a:endParaRPr lang="de-DE"/>
              </a:p>
            </p:txBody>
          </p:sp>
        </p:grp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795E0392-42BF-4A62-84BF-7F7EBCD45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49" y="893762"/>
            <a:ext cx="4228051" cy="2038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7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99"/>
    </mc:Choice>
    <mc:Fallback xmlns="">
      <p:transition spd="slow" advTm="978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Analysis in Time Domain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dirty="0"/>
                  <a:t> Operator </a:t>
                </a: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144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6BB41757-9A83-40C0-ACC8-E2D9E2AD0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5"/>
                    </a:solidFill>
                  </a:rPr>
                  <a:t>1.</a:t>
                </a:r>
                <a:r>
                  <a:rPr lang="en-US" dirty="0"/>
                  <a:t>				     </a:t>
                </a:r>
                <a:r>
                  <a:rPr lang="en-US" b="1" dirty="0">
                    <a:solidFill>
                      <a:schemeClr val="accent5"/>
                    </a:solidFill>
                  </a:rPr>
                  <a:t>2.	</a:t>
                </a:r>
                <a:r>
                  <a:rPr lang="en-US" dirty="0"/>
                  <a:t>				</a:t>
                </a:r>
                <a:r>
                  <a:rPr lang="en-US" b="1" dirty="0">
                    <a:solidFill>
                      <a:schemeClr val="accent5"/>
                    </a:solidFill>
                  </a:rPr>
                  <a:t>3.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Putting together these equations</a:t>
                </a:r>
              </a:p>
              <a:p>
                <a:endParaRPr lang="en-US" dirty="0"/>
              </a:p>
              <a:p>
                <a:r>
                  <a:rPr lang="en-US" dirty="0"/>
                  <a:t>With the discrete-time system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FIFO scheduling: waiting time of customer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unfinished work before arrival 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Discrete Lindley recursion for non-stationary GI/GI/1 delay systems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6BB41757-9A83-40C0-ACC8-E2D9E2AD0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571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B152B9D-DCA2-4C99-94BB-4B5AE0422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9</a:t>
            </a:fld>
            <a:endParaRPr lang="en-GB"/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26818"/>
              </p:ext>
            </p:extLst>
          </p:nvPr>
        </p:nvGraphicFramePr>
        <p:xfrm>
          <a:off x="4644434" y="1994104"/>
          <a:ext cx="38195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Equation" r:id="rId7" imgW="2247840" imgH="380880" progId="Equation.DSMT4">
                  <p:embed/>
                </p:oleObj>
              </mc:Choice>
              <mc:Fallback>
                <p:oleObj name="Equation" r:id="rId7" imgW="2247840" imgH="380880" progId="Equation.DSMT4">
                  <p:embed/>
                  <p:pic>
                    <p:nvPicPr>
                      <p:cNvPr id="194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434" y="1994104"/>
                        <a:ext cx="3819525" cy="6477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487066"/>
              </p:ext>
            </p:extLst>
          </p:nvPr>
        </p:nvGraphicFramePr>
        <p:xfrm>
          <a:off x="4615656" y="3200400"/>
          <a:ext cx="296068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" name="Equation" r:id="rId9" imgW="1688367" imgH="215806" progId="">
                  <p:embed/>
                </p:oleObj>
              </mc:Choice>
              <mc:Fallback>
                <p:oleObj name="Equation" r:id="rId9" imgW="1688367" imgH="215806" progId="">
                  <p:embed/>
                  <p:pic>
                    <p:nvPicPr>
                      <p:cNvPr id="194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656" y="3200400"/>
                        <a:ext cx="2960688" cy="3778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943376"/>
              </p:ext>
            </p:extLst>
          </p:nvPr>
        </p:nvGraphicFramePr>
        <p:xfrm>
          <a:off x="9525000" y="3834382"/>
          <a:ext cx="12541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0" name="Equation" r:id="rId11" imgW="660113" imgH="215806" progId="">
                  <p:embed/>
                </p:oleObj>
              </mc:Choice>
              <mc:Fallback>
                <p:oleObj name="Equation" r:id="rId11" imgW="660113" imgH="215806" progId="">
                  <p:embed/>
                  <p:pic>
                    <p:nvPicPr>
                      <p:cNvPr id="194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3834382"/>
                        <a:ext cx="12541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466401"/>
              </p:ext>
            </p:extLst>
          </p:nvPr>
        </p:nvGraphicFramePr>
        <p:xfrm>
          <a:off x="4572000" y="5019675"/>
          <a:ext cx="51927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1" name="Equation" r:id="rId13" imgW="2882880" imgH="469800" progId="Equation.DSMT4">
                  <p:embed/>
                </p:oleObj>
              </mc:Choice>
              <mc:Fallback>
                <p:oleObj name="Equation" r:id="rId13" imgW="2882880" imgH="469800" progId="Equation.DSMT4">
                  <p:embed/>
                  <p:pic>
                    <p:nvPicPr>
                      <p:cNvPr id="194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19675"/>
                        <a:ext cx="5192713" cy="8477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>
            <a:extLst>
              <a:ext uri="{FF2B5EF4-FFF2-40B4-BE49-F238E27FC236}">
                <a16:creationId xmlns:a16="http://schemas.microsoft.com/office/drawing/2014/main" id="{4D5CFAD9-749A-468A-B95C-AD5A156CF54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478" t="55658"/>
          <a:stretch/>
        </p:blipFill>
        <p:spPr>
          <a:xfrm>
            <a:off x="838200" y="882014"/>
            <a:ext cx="2643188" cy="4500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571A60B-966B-4B18-BDE5-C329CE2E2C5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286" t="60223"/>
          <a:stretch/>
        </p:blipFill>
        <p:spPr>
          <a:xfrm>
            <a:off x="4724914" y="891844"/>
            <a:ext cx="3020037" cy="39374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5DB2F9-E20A-4051-AD41-690AA0E007F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48667" r="4943"/>
          <a:stretch/>
        </p:blipFill>
        <p:spPr>
          <a:xfrm>
            <a:off x="8910638" y="831557"/>
            <a:ext cx="2743200" cy="533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20C0511-F48C-4018-9476-D861A7243287}"/>
                  </a:ext>
                </a:extLst>
              </p:cNvPr>
              <p:cNvSpPr txBox="1"/>
              <p:nvPr/>
            </p:nvSpPr>
            <p:spPr>
              <a:xfrm>
                <a:off x="762000" y="5344180"/>
                <a:ext cx="3628096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+mn-lt"/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latin typeface="+mn-lt"/>
                  </a:rPr>
                  <a:t> may be different for every customer, e.g. to </a:t>
                </a:r>
                <a:r>
                  <a:rPr lang="en-US" b="0" dirty="0" err="1">
                    <a:latin typeface="+mn-lt"/>
                  </a:rPr>
                  <a:t>analyse</a:t>
                </a:r>
                <a:r>
                  <a:rPr lang="en-US" b="0" dirty="0">
                    <a:latin typeface="+mn-lt"/>
                  </a:rPr>
                  <a:t> overload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20C0511-F48C-4018-9476-D861A724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344180"/>
                <a:ext cx="3628096" cy="523220"/>
              </a:xfrm>
              <a:prstGeom prst="rect">
                <a:avLst/>
              </a:prstGeom>
              <a:blipFill>
                <a:blip r:embed="rId18"/>
                <a:stretch>
                  <a:fillRect l="-504"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06"/>
    </mc:Choice>
    <mc:Fallback xmlns="">
      <p:transition spd="slow" advTm="232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200],&quot;i&quot;:{&quot;d&quot;:&quot;xDXnzzTBmKxB6wlazrPCmg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|45.8|90.6|73.3"/>
  <p:tag name="GENSWF_SLIDE_UID" val="{17EDD24E-DCFB-4741-965D-2BA7321D81FF}:3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44D0470E-949C-4029-B90F-64B6369BD10D}:4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4.1|9.2|43"/>
  <p:tag name="GENSWF_SLIDE_UID" val="{5AA4ED8E-1FC8-43CE-97D4-2F22F984C310}:3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4.1|9.2|43"/>
  <p:tag name="GENSWF_SLIDE_UID" val="{5AA4ED8E-1FC8-43CE-97D4-2F22F984C310}:3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2390A1C-790C-4F02-9873-EB0C03A088F9}:27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CE63A1EB-F944-4F6E-B6D6-2CBEDFE2D941}:306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1034</Words>
  <Application>Microsoft Office PowerPoint</Application>
  <PresentationFormat>Breitbild</PresentationFormat>
  <Paragraphs>212</Paragraphs>
  <Slides>25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7" baseType="lpstr">
      <vt:lpstr>Book Antiqua</vt:lpstr>
      <vt:lpstr>Arial</vt:lpstr>
      <vt:lpstr>Symbol</vt:lpstr>
      <vt:lpstr>Wingdings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Designer Zeichnung</vt:lpstr>
      <vt:lpstr>PowerPoint-Präsentation</vt:lpstr>
      <vt:lpstr>Disclaimer and Copyright Notice</vt:lpstr>
      <vt:lpstr>Discrete-Time Delay System GI/GI/1</vt:lpstr>
      <vt:lpstr>Sample Path of Unfinished Work in GI/GI/1 System</vt:lpstr>
      <vt:lpstr>Notation of (Discrete) Random Variables</vt:lpstr>
      <vt:lpstr>GI/GI/1 State Process</vt:lpstr>
      <vt:lpstr>Analysis in Time Domain</vt:lpstr>
      <vt:lpstr>π Operator for Discrete Random Variables</vt:lpstr>
      <vt:lpstr>Analysis in Time Domain using π Operator </vt:lpstr>
      <vt:lpstr>Lindley Recursion for GI/GI/1 Delay Systems</vt:lpstr>
      <vt:lpstr>Computational Diagram for the Analysis of GI/GI/1</vt:lpstr>
      <vt:lpstr>https://modeling.systems/ </vt:lpstr>
      <vt:lpstr>Numerical Example 1</vt:lpstr>
      <vt:lpstr>Numerical Example 2</vt:lpstr>
      <vt:lpstr>Idle Times and Interdeparture Times</vt:lpstr>
      <vt:lpstr>Derivation of Idle Time for GI/GI/1 Delay System</vt:lpstr>
      <vt:lpstr>Idle Time Distribution</vt:lpstr>
      <vt:lpstr>Output Process: Variation of Interdeparture Times</vt:lpstr>
      <vt:lpstr>Characteristics of GI/GI/1</vt:lpstr>
      <vt:lpstr>Characteristics of GI/GI/1 Delay Systems</vt:lpstr>
      <vt:lpstr>Characteristics of GI/GI/1 Delay Systems (f.)</vt:lpstr>
      <vt:lpstr>Lindley Integral Equation for Continuous GI/GI/1 Systems</vt:lpstr>
      <vt:lpstr>Kingman’s Approximation of Mean Waiting Times</vt:lpstr>
      <vt:lpstr>Kingman’s Approximation and Tight Upper Bounds</vt:lpstr>
      <vt:lpstr>Relative Difference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Ch6 Discrete-Time Analysis of GI/GI/1</dc:title>
  <dc:creator>tobias.hossfeld@uni-wuerzburg.de</dc:creator>
  <cp:lastModifiedBy>Tobias Hoßfeld</cp:lastModifiedBy>
  <cp:revision>938</cp:revision>
  <dcterms:created xsi:type="dcterms:W3CDTF">2011-01-08T01:15:19Z</dcterms:created>
  <dcterms:modified xsi:type="dcterms:W3CDTF">2022-05-05T09:28:50Z</dcterms:modified>
</cp:coreProperties>
</file>